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2"/>
  </p:notesMasterIdLst>
  <p:handoutMasterIdLst>
    <p:handoutMasterId r:id="rId53"/>
  </p:handoutMasterIdLst>
  <p:sldIdLst>
    <p:sldId id="256" r:id="rId5"/>
    <p:sldId id="276" r:id="rId6"/>
    <p:sldId id="323" r:id="rId7"/>
    <p:sldId id="277" r:id="rId8"/>
    <p:sldId id="288" r:id="rId9"/>
    <p:sldId id="324" r:id="rId10"/>
    <p:sldId id="290" r:id="rId11"/>
    <p:sldId id="292" r:id="rId12"/>
    <p:sldId id="291" r:id="rId13"/>
    <p:sldId id="293" r:id="rId14"/>
    <p:sldId id="294" r:id="rId15"/>
    <p:sldId id="295" r:id="rId16"/>
    <p:sldId id="296" r:id="rId17"/>
    <p:sldId id="297" r:id="rId18"/>
    <p:sldId id="299" r:id="rId19"/>
    <p:sldId id="298" r:id="rId20"/>
    <p:sldId id="300" r:id="rId21"/>
    <p:sldId id="301" r:id="rId22"/>
    <p:sldId id="302" r:id="rId23"/>
    <p:sldId id="303" r:id="rId24"/>
    <p:sldId id="304" r:id="rId25"/>
    <p:sldId id="306" r:id="rId26"/>
    <p:sldId id="307" r:id="rId27"/>
    <p:sldId id="308" r:id="rId28"/>
    <p:sldId id="309" r:id="rId29"/>
    <p:sldId id="310" r:id="rId30"/>
    <p:sldId id="311" r:id="rId31"/>
    <p:sldId id="317" r:id="rId32"/>
    <p:sldId id="315" r:id="rId33"/>
    <p:sldId id="316" r:id="rId34"/>
    <p:sldId id="326" r:id="rId35"/>
    <p:sldId id="313" r:id="rId36"/>
    <p:sldId id="318" r:id="rId37"/>
    <p:sldId id="320" r:id="rId38"/>
    <p:sldId id="325" r:id="rId39"/>
    <p:sldId id="321" r:id="rId40"/>
    <p:sldId id="322" r:id="rId41"/>
    <p:sldId id="279" r:id="rId42"/>
    <p:sldId id="327" r:id="rId43"/>
    <p:sldId id="287" r:id="rId44"/>
    <p:sldId id="328" r:id="rId45"/>
    <p:sldId id="329" r:id="rId46"/>
    <p:sldId id="331" r:id="rId47"/>
    <p:sldId id="330" r:id="rId48"/>
    <p:sldId id="332" r:id="rId49"/>
    <p:sldId id="333"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5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p:scale>
          <a:sx n="75" d="100"/>
          <a:sy n="75" d="100"/>
        </p:scale>
        <p:origin x="413" y="21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19-Oct-24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19-Oct-24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307349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44</a:t>
            </a:fld>
            <a:endParaRPr lang="en-US" dirty="0"/>
          </a:p>
        </p:txBody>
      </p:sp>
    </p:spTree>
    <p:extLst>
      <p:ext uri="{BB962C8B-B14F-4D97-AF65-F5344CB8AC3E}">
        <p14:creationId xmlns:p14="http://schemas.microsoft.com/office/powerpoint/2010/main" val="69697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45</a:t>
            </a:fld>
            <a:endParaRPr lang="en-US" dirty="0"/>
          </a:p>
        </p:txBody>
      </p:sp>
    </p:spTree>
    <p:extLst>
      <p:ext uri="{BB962C8B-B14F-4D97-AF65-F5344CB8AC3E}">
        <p14:creationId xmlns:p14="http://schemas.microsoft.com/office/powerpoint/2010/main" val="3930519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46</a:t>
            </a:fld>
            <a:endParaRPr lang="en-US" dirty="0"/>
          </a:p>
        </p:txBody>
      </p:sp>
    </p:spTree>
    <p:extLst>
      <p:ext uri="{BB962C8B-B14F-4D97-AF65-F5344CB8AC3E}">
        <p14:creationId xmlns:p14="http://schemas.microsoft.com/office/powerpoint/2010/main" val="43636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47</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90583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3663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41</a:t>
            </a:fld>
            <a:endParaRPr lang="en-US" dirty="0"/>
          </a:p>
        </p:txBody>
      </p:sp>
    </p:spTree>
    <p:extLst>
      <p:ext uri="{BB962C8B-B14F-4D97-AF65-F5344CB8AC3E}">
        <p14:creationId xmlns:p14="http://schemas.microsoft.com/office/powerpoint/2010/main" val="219935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42</a:t>
            </a:fld>
            <a:endParaRPr lang="en-US" dirty="0"/>
          </a:p>
        </p:txBody>
      </p:sp>
    </p:spTree>
    <p:extLst>
      <p:ext uri="{BB962C8B-B14F-4D97-AF65-F5344CB8AC3E}">
        <p14:creationId xmlns:p14="http://schemas.microsoft.com/office/powerpoint/2010/main" val="159440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222F-B9EF-D4A2-7E07-3148FC5992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3FEAB-4ED0-7D56-1B26-8E0863B771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5E68EB-5EF0-7964-7922-AD2FB1A5AC97}"/>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3F10C727-8FCD-6483-2931-69C6AB8164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221AD3-0B80-74AB-4E06-0924FCB5858A}"/>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1310597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FE5B-9CA1-0AAF-2099-4EE75F30CB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B70E49-E669-265A-6EDE-453C87DCB3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6CA0E-1BF5-FE40-4FF3-717683D0FC97}"/>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B8487D39-0A82-FC03-B40F-384A03F2DF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170445-7B12-8203-69AA-64E5777D9DB0}"/>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2283944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D675E-FE5F-C636-2BDE-30522AF01C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C9FA63-9840-F3AD-2F0D-23BFEF5A90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A5A04-217A-05AA-AF0F-C0FD11CCDE67}"/>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EF05E111-B282-9077-889D-384D5DCFEF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7E9EB-3A11-8EDA-ED6E-C1CCC9ED9EAA}"/>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1466638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41FD-16EB-763B-161E-B73E9138D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47C28-4BCB-AE0E-0BC7-4654817266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358E7-9C4B-54D2-8E7B-01C74A983392}"/>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490467D7-B8DA-BBB3-867E-29FD3DED21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C9EDE0-E97F-677F-0B51-B3024F3D6B5B}"/>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152266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0A82-9B53-3B7D-A3E1-FD403B247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D3F98C-FC06-529C-D3E6-A37E742B35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0376B-B0D1-EB39-04CF-9B54F06BDB7D}"/>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01F06F1E-851D-BC15-A044-DB88C7B575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3C83D4-A547-8B79-00EA-9AED2A25841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6229073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0BA5-15EA-D25C-E3D9-1EF4A1F203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DAEBE3-EA6F-C0A0-ADF6-7B929D53C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A7C9A-A175-8EAA-3D14-F97AECCE5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8F6A3-7091-86C5-DA08-F7DF35299193}"/>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6" name="Footer Placeholder 5">
            <a:extLst>
              <a:ext uri="{FF2B5EF4-FFF2-40B4-BE49-F238E27FC236}">
                <a16:creationId xmlns:a16="http://schemas.microsoft.com/office/drawing/2014/main" id="{7363D6AE-1AE3-DE13-70DA-D15F01EA27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668510-FB03-93A6-6400-1FA4AB3743C1}"/>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9425336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924D-F24B-D26A-9033-7EF175BD4E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ADC67D-3A79-D9E2-8B78-225682FEA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7033BF-3246-DE2E-1A0D-1F6B50168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20CAC6-223C-A832-9B24-51DC9B928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79EF0-FCB8-EB72-802A-091BEF8A9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EB90F-A863-AFF3-92E4-DA2CFFB04122}"/>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8" name="Footer Placeholder 7">
            <a:extLst>
              <a:ext uri="{FF2B5EF4-FFF2-40B4-BE49-F238E27FC236}">
                <a16:creationId xmlns:a16="http://schemas.microsoft.com/office/drawing/2014/main" id="{AE885F79-9FE7-D09B-35CE-0EB04FA67B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A4A4920-74F7-AFF3-26AD-45D6F9FA2D6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8804748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0763-B31E-CBF8-B98E-6C997EF0FB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82AC3-6946-B7CC-DBD6-861295497B36}"/>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4" name="Footer Placeholder 3">
            <a:extLst>
              <a:ext uri="{FF2B5EF4-FFF2-40B4-BE49-F238E27FC236}">
                <a16:creationId xmlns:a16="http://schemas.microsoft.com/office/drawing/2014/main" id="{380F4A39-003F-0BCF-8A96-C6F8738957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80D7A9-CD40-5E96-D4A1-323C9A6FA08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35060095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1DA0C-BCC3-FE6B-27A0-125261AD670F}"/>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3" name="Footer Placeholder 2">
            <a:extLst>
              <a:ext uri="{FF2B5EF4-FFF2-40B4-BE49-F238E27FC236}">
                <a16:creationId xmlns:a16="http://schemas.microsoft.com/office/drawing/2014/main" id="{D2F3B3C8-8B99-E052-BADA-8F1944F773B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F05BBB4-5703-1F17-9841-FF747F275462}"/>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2193212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6FA1-61D7-864C-D849-548CC8BD3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38D551-E647-F303-AC40-9A2348829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26BEBD-2F6F-E196-8769-E238FDEEB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C2460-DDBC-A456-6708-3B962DF8FF77}"/>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6" name="Footer Placeholder 5">
            <a:extLst>
              <a:ext uri="{FF2B5EF4-FFF2-40B4-BE49-F238E27FC236}">
                <a16:creationId xmlns:a16="http://schemas.microsoft.com/office/drawing/2014/main" id="{03CE83E7-8227-BDA7-D736-8BDC9DFE82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FC0A1A-2433-0ADD-FF6E-DD4F0DCFA04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9302769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F863-9143-BE1B-2F97-D09FD265C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0E1BE0-E8A5-9924-FCE2-8C83F5A77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F526F1-89FE-768C-9D96-5F64B989B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B509C-BA0C-ABDE-F677-D70A8AF39499}"/>
              </a:ext>
            </a:extLst>
          </p:cNvPr>
          <p:cNvSpPr>
            <a:spLocks noGrp="1"/>
          </p:cNvSpPr>
          <p:nvPr>
            <p:ph type="dt" sz="half" idx="10"/>
          </p:nvPr>
        </p:nvSpPr>
        <p:spPr/>
        <p:txBody>
          <a:bodyPr/>
          <a:lstStyle/>
          <a:p>
            <a:fld id="{40DA1498-92C7-4E4B-8045-C9195F453964}" type="datetimeFigureOut">
              <a:rPr lang="en-US" smtClean="0"/>
              <a:t>19-Oct-24</a:t>
            </a:fld>
            <a:endParaRPr lang="en-US" dirty="0"/>
          </a:p>
        </p:txBody>
      </p:sp>
      <p:sp>
        <p:nvSpPr>
          <p:cNvPr id="6" name="Footer Placeholder 5">
            <a:extLst>
              <a:ext uri="{FF2B5EF4-FFF2-40B4-BE49-F238E27FC236}">
                <a16:creationId xmlns:a16="http://schemas.microsoft.com/office/drawing/2014/main" id="{691596D2-15AA-864C-36E7-F55A56BFED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F490C3-5EEF-56C7-D54C-3C5BDB8E04F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670082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DC567"/>
            </a:gs>
            <a:gs pos="100000">
              <a:schemeClr val="accent4"/>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E8FB5-8D75-E1FB-1221-D97D0FDBB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EB811E-BB4F-560F-AB67-48B7000F88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3354D-9958-2000-2413-A08D70C60E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DA1498-92C7-4E4B-8045-C9195F453964}" type="datetimeFigureOut">
              <a:rPr lang="en-US" smtClean="0"/>
              <a:t>19-Oct-24</a:t>
            </a:fld>
            <a:endParaRPr lang="en-US" dirty="0"/>
          </a:p>
        </p:txBody>
      </p:sp>
      <p:sp>
        <p:nvSpPr>
          <p:cNvPr id="5" name="Footer Placeholder 4">
            <a:extLst>
              <a:ext uri="{FF2B5EF4-FFF2-40B4-BE49-F238E27FC236}">
                <a16:creationId xmlns:a16="http://schemas.microsoft.com/office/drawing/2014/main" id="{85511963-6768-8FB6-8C0B-7F3276914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0A3218C-B87B-9ABE-D747-1533737BC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3638515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28.xml"/><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37.xml"/><Relationship Id="rId4" Type="http://schemas.openxmlformats.org/officeDocument/2006/relationships/slide" Target="slide32.xml"/><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100000">
              <a:srgbClr val="0070C0"/>
            </a:gs>
          </a:gsLst>
          <a:lin ang="5400000" scaled="1"/>
          <a:tileRect/>
        </a:grad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7108872" y="3611693"/>
            <a:ext cx="2607364" cy="2607364"/>
          </a:xfrm>
          <a:prstGeom prst="diamond">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7232989" y="2728304"/>
            <a:ext cx="3541486" cy="3541486"/>
          </a:xfrm>
          <a:prstGeom prst="diamond">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399591" y="2964806"/>
            <a:ext cx="9526555" cy="1384995"/>
          </a:xfrm>
        </p:spPr>
        <p:txBody>
          <a:bodyPr wrap="square" lIns="0" tIns="0" rIns="0" bIns="0" anchor="t">
            <a:spAutoFit/>
          </a:bodyPr>
          <a:lstStyle/>
          <a:p>
            <a:r>
              <a:rPr lang="en-US" b="1" dirty="0">
                <a:solidFill>
                  <a:schemeClr val="bg1"/>
                </a:solidFill>
              </a:rPr>
              <a:t>Superstore Sales Analysis</a:t>
            </a:r>
            <a:br>
              <a:rPr lang="en-US" dirty="0">
                <a:solidFill>
                  <a:schemeClr val="bg1"/>
                </a:solidFill>
              </a:rPr>
            </a:br>
            <a:r>
              <a:rPr lang="en-US" sz="4000" dirty="0"/>
              <a:t>Presentation</a:t>
            </a:r>
            <a:endParaRPr lang="en-US" dirty="0"/>
          </a:p>
        </p:txBody>
      </p:sp>
      <p:sp>
        <p:nvSpPr>
          <p:cNvPr id="3" name="TextBox 2">
            <a:extLst>
              <a:ext uri="{FF2B5EF4-FFF2-40B4-BE49-F238E27FC236}">
                <a16:creationId xmlns:a16="http://schemas.microsoft.com/office/drawing/2014/main" id="{EEDAAC65-F8EE-75C8-7A5C-B17CFFAF6A4B}"/>
              </a:ext>
            </a:extLst>
          </p:cNvPr>
          <p:cNvSpPr txBox="1"/>
          <p:nvPr/>
        </p:nvSpPr>
        <p:spPr>
          <a:xfrm>
            <a:off x="2281581" y="4884319"/>
            <a:ext cx="7762574" cy="400110"/>
          </a:xfrm>
          <a:prstGeom prst="rect">
            <a:avLst/>
          </a:prstGeom>
          <a:noFill/>
        </p:spPr>
        <p:txBody>
          <a:bodyPr wrap="none" rtlCol="0">
            <a:spAutoFit/>
          </a:bodyPr>
          <a:lstStyle/>
          <a:p>
            <a:r>
              <a:rPr lang="en-US" sz="2000" b="1" dirty="0">
                <a:solidFill>
                  <a:schemeClr val="bg1"/>
                </a:solidFill>
                <a:latin typeface="Amasis MT Pro Medium" panose="020F0502020204030204" pitchFamily="18" charset="0"/>
              </a:rPr>
              <a:t>By Nourhan Kazem, Mohamed Abdel Menaeim &amp; Virginia Tawfik</a:t>
            </a:r>
          </a:p>
        </p:txBody>
      </p:sp>
      <p:pic>
        <p:nvPicPr>
          <p:cNvPr id="11" name="Picture 10" descr="A white board with colorful graphics&#10;&#10;Description automatically generated">
            <a:extLst>
              <a:ext uri="{FF2B5EF4-FFF2-40B4-BE49-F238E27FC236}">
                <a16:creationId xmlns:a16="http://schemas.microsoft.com/office/drawing/2014/main" id="{804E2435-2A2C-E121-2E90-9AB0EAD93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315" y="477624"/>
            <a:ext cx="2951964" cy="2129781"/>
          </a:xfrm>
          <a:prstGeom prst="rect">
            <a:avLst/>
          </a:prstGeom>
        </p:spPr>
      </p:pic>
    </p:spTree>
    <p:extLst>
      <p:ext uri="{BB962C8B-B14F-4D97-AF65-F5344CB8AC3E}">
        <p14:creationId xmlns:p14="http://schemas.microsoft.com/office/powerpoint/2010/main" val="238784904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30BBD85-A42F-090B-6182-EC306346D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482" y="292270"/>
            <a:ext cx="6920797" cy="2502760"/>
          </a:xfrm>
          <a:prstGeom prst="rect">
            <a:avLst/>
          </a:prstGeom>
          <a:ln>
            <a:noFill/>
          </a:ln>
          <a:effectLst>
            <a:glow rad="63500">
              <a:schemeClr val="accent1">
                <a:satMod val="175000"/>
                <a:alpha val="40000"/>
              </a:schemeClr>
            </a:glow>
          </a:effectLst>
        </p:spPr>
      </p:pic>
      <p:pic>
        <p:nvPicPr>
          <p:cNvPr id="5" name="Picture 4" descr="A screenshot of a calculator&#10;&#10;Description automatically generated">
            <a:extLst>
              <a:ext uri="{FF2B5EF4-FFF2-40B4-BE49-F238E27FC236}">
                <a16:creationId xmlns:a16="http://schemas.microsoft.com/office/drawing/2014/main" id="{0DE42107-C885-637E-3A59-3C176842E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516" y="292270"/>
            <a:ext cx="1947304" cy="2939113"/>
          </a:xfrm>
          <a:prstGeom prst="rect">
            <a:avLst/>
          </a:prstGeom>
          <a:ln>
            <a:noFill/>
          </a:ln>
          <a:effectLst>
            <a:glow rad="63500">
              <a:schemeClr val="accent1">
                <a:satMod val="175000"/>
                <a:alpha val="40000"/>
              </a:schemeClr>
            </a:glow>
          </a:effectLst>
        </p:spPr>
      </p:pic>
      <p:sp>
        <p:nvSpPr>
          <p:cNvPr id="6" name="TextBox 5">
            <a:extLst>
              <a:ext uri="{FF2B5EF4-FFF2-40B4-BE49-F238E27FC236}">
                <a16:creationId xmlns:a16="http://schemas.microsoft.com/office/drawing/2014/main" id="{96108D63-8F46-B31B-6B2E-2BE8F5D548A9}"/>
              </a:ext>
            </a:extLst>
          </p:cNvPr>
          <p:cNvSpPr txBox="1"/>
          <p:nvPr/>
        </p:nvSpPr>
        <p:spPr>
          <a:xfrm>
            <a:off x="468823" y="1178394"/>
            <a:ext cx="2073227" cy="3970318"/>
          </a:xfrm>
          <a:prstGeom prst="rect">
            <a:avLst/>
          </a:prstGeom>
          <a:noFill/>
          <a:ln>
            <a:noFill/>
          </a:ln>
          <a:effectLst>
            <a:glow rad="63500">
              <a:schemeClr val="accent1">
                <a:satMod val="175000"/>
                <a:alpha val="40000"/>
              </a:schemeClr>
            </a:glow>
          </a:effectLst>
        </p:spPr>
        <p:txBody>
          <a:bodyPr wrap="square" rtlCol="0">
            <a:spAutoFit/>
          </a:bodyPr>
          <a:lstStyle/>
          <a:p>
            <a:r>
              <a:rPr lang="en-US" sz="2800" dirty="0"/>
              <a:t>summary statistics of Sales and Profit data showing </a:t>
            </a:r>
            <a:r>
              <a:rPr lang="en-US" sz="2800" b="1" dirty="0"/>
              <a:t>central tendencies </a:t>
            </a:r>
            <a:r>
              <a:rPr lang="en-US" sz="2800" dirty="0"/>
              <a:t>and </a:t>
            </a:r>
            <a:r>
              <a:rPr lang="en-US" sz="2800" b="1" dirty="0"/>
              <a:t>spread</a:t>
            </a:r>
            <a:r>
              <a:rPr lang="en-US" sz="2800" dirty="0"/>
              <a:t> measures.</a:t>
            </a:r>
          </a:p>
        </p:txBody>
      </p:sp>
      <p:pic>
        <p:nvPicPr>
          <p:cNvPr id="8" name="Picture 7" descr="A screenshot of a computer program&#10;&#10;Description automatically generated">
            <a:extLst>
              <a:ext uri="{FF2B5EF4-FFF2-40B4-BE49-F238E27FC236}">
                <a16:creationId xmlns:a16="http://schemas.microsoft.com/office/drawing/2014/main" id="{02E5E10C-8745-703E-77B8-036C4AF60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482" y="3916599"/>
            <a:ext cx="6920797" cy="2252200"/>
          </a:xfrm>
          <a:prstGeom prst="rect">
            <a:avLst/>
          </a:prstGeom>
          <a:ln>
            <a:noFill/>
          </a:ln>
          <a:effectLst>
            <a:glow rad="63500">
              <a:schemeClr val="accent6">
                <a:satMod val="175000"/>
                <a:alpha val="40000"/>
              </a:schemeClr>
            </a:glow>
          </a:effectLst>
        </p:spPr>
      </p:pic>
      <p:pic>
        <p:nvPicPr>
          <p:cNvPr id="10" name="Picture 9" descr="A screenshot of a calculator&#10;&#10;Description automatically generated">
            <a:extLst>
              <a:ext uri="{FF2B5EF4-FFF2-40B4-BE49-F238E27FC236}">
                <a16:creationId xmlns:a16="http://schemas.microsoft.com/office/drawing/2014/main" id="{CFFBBE75-DB8F-A233-E980-8709A81A7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9516" y="3429000"/>
            <a:ext cx="1943661" cy="3048331"/>
          </a:xfrm>
          <a:prstGeom prst="rect">
            <a:avLst/>
          </a:prstGeom>
          <a:ln w="12700">
            <a:solidFill>
              <a:schemeClr val="accent6">
                <a:lumMod val="60000"/>
                <a:lumOff val="40000"/>
              </a:schemeClr>
            </a:solidFill>
          </a:ln>
          <a:effectLst>
            <a:glow rad="63500">
              <a:schemeClr val="accent6">
                <a:satMod val="175000"/>
                <a:alpha val="40000"/>
              </a:schemeClr>
            </a:glow>
          </a:effectLst>
        </p:spPr>
      </p:pic>
      <p:sp>
        <p:nvSpPr>
          <p:cNvPr id="2" name="TextBox 1">
            <a:extLst>
              <a:ext uri="{FF2B5EF4-FFF2-40B4-BE49-F238E27FC236}">
                <a16:creationId xmlns:a16="http://schemas.microsoft.com/office/drawing/2014/main" id="{C1672A75-5759-7E6F-A884-98925E4FA303}"/>
              </a:ext>
            </a:extLst>
          </p:cNvPr>
          <p:cNvSpPr txBox="1"/>
          <p:nvPr/>
        </p:nvSpPr>
        <p:spPr>
          <a:xfrm>
            <a:off x="2967134" y="2940316"/>
            <a:ext cx="6237629" cy="830997"/>
          </a:xfrm>
          <a:prstGeom prst="rect">
            <a:avLst/>
          </a:prstGeom>
          <a:noFill/>
        </p:spPr>
        <p:txBody>
          <a:bodyPr wrap="square" rtlCol="0">
            <a:spAutoFit/>
          </a:bodyPr>
          <a:lstStyle/>
          <a:p>
            <a:r>
              <a:rPr lang="en-US" sz="2400" dirty="0"/>
              <a:t>#Side note: no Outliers were found. Number of rows stayed the same after cleaning.</a:t>
            </a:r>
          </a:p>
        </p:txBody>
      </p:sp>
    </p:spTree>
    <p:extLst>
      <p:ext uri="{BB962C8B-B14F-4D97-AF65-F5344CB8AC3E}">
        <p14:creationId xmlns:p14="http://schemas.microsoft.com/office/powerpoint/2010/main" val="230034165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fontScale="90000"/>
          </a:bodyPr>
          <a:lstStyle/>
          <a:p>
            <a:pPr algn="ctr"/>
            <a:r>
              <a:rPr lang="en-US" sz="4800" b="1" dirty="0"/>
              <a:t>3.</a:t>
            </a:r>
            <a:r>
              <a:rPr lang="en-US" sz="4800" dirty="0"/>
              <a:t> </a:t>
            </a:r>
            <a:r>
              <a:rPr lang="en-US" sz="4800" b="1" dirty="0"/>
              <a:t>Python charts &amp; analysis</a:t>
            </a:r>
          </a:p>
        </p:txBody>
      </p:sp>
    </p:spTree>
    <p:extLst>
      <p:ext uri="{BB962C8B-B14F-4D97-AF65-F5344CB8AC3E}">
        <p14:creationId xmlns:p14="http://schemas.microsoft.com/office/powerpoint/2010/main" val="43500087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797458" y="438622"/>
            <a:ext cx="2660463" cy="217828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3000" kern="1200" dirty="0">
                <a:latin typeface="+mn-lt"/>
                <a:ea typeface="+mj-ea"/>
                <a:cs typeface="+mj-cs"/>
              </a:rPr>
              <a:t>1. Sales Performance by different product categories</a:t>
            </a:r>
            <a:endParaRPr lang="en-US" sz="4800" kern="1200" dirty="0">
              <a:latin typeface="+mn-lt"/>
              <a:ea typeface="+mj-ea"/>
              <a:cs typeface="+mj-cs"/>
            </a:endParaRPr>
          </a:p>
        </p:txBody>
      </p:sp>
      <p:pic>
        <p:nvPicPr>
          <p:cNvPr id="7" name="Picture 6" descr="A screen shot of a computer code&#10;&#10;Description automatically generated">
            <a:extLst>
              <a:ext uri="{FF2B5EF4-FFF2-40B4-BE49-F238E27FC236}">
                <a16:creationId xmlns:a16="http://schemas.microsoft.com/office/drawing/2014/main" id="{DAB4F3CB-9A8A-C960-33C2-00EF1B5CC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921" y="258924"/>
            <a:ext cx="7617515" cy="2537680"/>
          </a:xfrm>
          <a:prstGeom prst="rect">
            <a:avLst/>
          </a:prstGeom>
        </p:spPr>
      </p:pic>
      <p:pic>
        <p:nvPicPr>
          <p:cNvPr id="9" name="Picture 8" descr="A graph of sales performance across different product categories&#10;&#10;Description automatically generated">
            <a:extLst>
              <a:ext uri="{FF2B5EF4-FFF2-40B4-BE49-F238E27FC236}">
                <a16:creationId xmlns:a16="http://schemas.microsoft.com/office/drawing/2014/main" id="{A7509569-8438-96C1-187C-F0F347939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240" y="2985627"/>
            <a:ext cx="7000875" cy="36134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1">
            <a:extLst>
              <a:ext uri="{FF2B5EF4-FFF2-40B4-BE49-F238E27FC236}">
                <a16:creationId xmlns:a16="http://schemas.microsoft.com/office/drawing/2014/main" id="{E88D2723-58EB-9BB6-5FCC-062A29B447BB}"/>
              </a:ext>
            </a:extLst>
          </p:cNvPr>
          <p:cNvSpPr>
            <a:spLocks noChangeArrowheads="1"/>
          </p:cNvSpPr>
          <p:nvPr/>
        </p:nvSpPr>
        <p:spPr bwMode="auto">
          <a:xfrm rot="10800000" flipV="1">
            <a:off x="734630" y="3003058"/>
            <a:ext cx="278611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grouping the data by Category and summing the Sales, we’re identifying which product categories are generating the highest and lowest revenue. </a:t>
            </a:r>
          </a:p>
        </p:txBody>
      </p:sp>
    </p:spTree>
    <p:extLst>
      <p:ext uri="{BB962C8B-B14F-4D97-AF65-F5344CB8AC3E}">
        <p14:creationId xmlns:p14="http://schemas.microsoft.com/office/powerpoint/2010/main" val="370526425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667529" y="864236"/>
            <a:ext cx="2728814" cy="186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000" kern="1200" dirty="0">
                <a:solidFill>
                  <a:schemeClr val="tx1"/>
                </a:solidFill>
                <a:latin typeface="+mj-lt"/>
                <a:ea typeface="+mj-ea"/>
                <a:cs typeface="+mj-cs"/>
              </a:rPr>
              <a:t>2. Portion of Sales and Profit by region </a:t>
            </a:r>
          </a:p>
        </p:txBody>
      </p:sp>
      <p:pic>
        <p:nvPicPr>
          <p:cNvPr id="6" name="Picture 5" descr="A close-up of a pie chart&#10;&#10;Description automatically generated">
            <a:extLst>
              <a:ext uri="{FF2B5EF4-FFF2-40B4-BE49-F238E27FC236}">
                <a16:creationId xmlns:a16="http://schemas.microsoft.com/office/drawing/2014/main" id="{4A32F188-9433-278B-393E-F9E118C21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80" y="3293231"/>
            <a:ext cx="7476932" cy="330964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3556590C-E83D-D90C-EC6B-CA52D0AAE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748" y="255123"/>
            <a:ext cx="8003723" cy="2991930"/>
          </a:xfrm>
          <a:prstGeom prst="rect">
            <a:avLst/>
          </a:prstGeom>
        </p:spPr>
      </p:pic>
      <p:sp>
        <p:nvSpPr>
          <p:cNvPr id="8" name="TextBox 7">
            <a:extLst>
              <a:ext uri="{FF2B5EF4-FFF2-40B4-BE49-F238E27FC236}">
                <a16:creationId xmlns:a16="http://schemas.microsoft.com/office/drawing/2014/main" id="{267577EE-0C91-EB91-9C43-A3C32E97CAD3}"/>
              </a:ext>
            </a:extLst>
          </p:cNvPr>
          <p:cNvSpPr txBox="1"/>
          <p:nvPr/>
        </p:nvSpPr>
        <p:spPr>
          <a:xfrm>
            <a:off x="8182947" y="3610948"/>
            <a:ext cx="3620279" cy="2677656"/>
          </a:xfrm>
          <a:prstGeom prst="rect">
            <a:avLst/>
          </a:prstGeom>
          <a:noFill/>
        </p:spPr>
        <p:txBody>
          <a:bodyPr wrap="square" rtlCol="0">
            <a:spAutoFit/>
          </a:bodyPr>
          <a:lstStyle/>
          <a:p>
            <a:r>
              <a:rPr lang="en-US" sz="2400" dirty="0"/>
              <a:t>Used the </a:t>
            </a:r>
            <a:r>
              <a:rPr lang="en-US" sz="2400" b="1" dirty="0"/>
              <a:t>matplotlib</a:t>
            </a:r>
            <a:r>
              <a:rPr lang="en-US" sz="2400" dirty="0"/>
              <a:t> to </a:t>
            </a:r>
          </a:p>
          <a:p>
            <a:r>
              <a:rPr lang="en-US" sz="2400" dirty="0"/>
              <a:t>visualize 2 pie charts </a:t>
            </a:r>
          </a:p>
          <a:p>
            <a:r>
              <a:rPr lang="en-US" sz="2400" dirty="0"/>
              <a:t>.. the pie charts give us a clear visual breakdown of the sales share and profit share contributed by each region.</a:t>
            </a:r>
          </a:p>
        </p:txBody>
      </p:sp>
    </p:spTree>
    <p:extLst>
      <p:ext uri="{BB962C8B-B14F-4D97-AF65-F5344CB8AC3E}">
        <p14:creationId xmlns:p14="http://schemas.microsoft.com/office/powerpoint/2010/main" val="319516545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9028923" y="687356"/>
            <a:ext cx="2584580" cy="17728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dirty="0"/>
              <a:t>3. Map</a:t>
            </a:r>
            <a:r>
              <a:rPr lang="en-US" sz="3000" kern="1200" dirty="0">
                <a:solidFill>
                  <a:schemeClr val="tx1"/>
                </a:solidFill>
                <a:latin typeface="+mj-lt"/>
                <a:ea typeface="+mj-ea"/>
                <a:cs typeface="+mj-cs"/>
              </a:rPr>
              <a:t> showing Sales and Profit per region (1) </a:t>
            </a:r>
          </a:p>
        </p:txBody>
      </p:sp>
      <p:pic>
        <p:nvPicPr>
          <p:cNvPr id="4" name="Picture 3" descr="A screen shot of a computer code&#10;&#10;Description automatically generated">
            <a:extLst>
              <a:ext uri="{FF2B5EF4-FFF2-40B4-BE49-F238E27FC236}">
                <a16:creationId xmlns:a16="http://schemas.microsoft.com/office/drawing/2014/main" id="{D71A3953-F7CB-BC46-0AFA-3E4AB4595A36}"/>
              </a:ext>
            </a:extLst>
          </p:cNvPr>
          <p:cNvPicPr>
            <a:picLocks noChangeAspect="1"/>
          </p:cNvPicPr>
          <p:nvPr/>
        </p:nvPicPr>
        <p:blipFill>
          <a:blip r:embed="rId2">
            <a:extLst>
              <a:ext uri="{28A0092B-C50C-407E-A947-70E740481C1C}">
                <a14:useLocalDpi xmlns:a14="http://schemas.microsoft.com/office/drawing/2010/main" val="0"/>
              </a:ext>
            </a:extLst>
          </a:blip>
          <a:srcRect r="13403"/>
          <a:stretch/>
        </p:blipFill>
        <p:spPr>
          <a:xfrm>
            <a:off x="501852" y="446712"/>
            <a:ext cx="8229601" cy="2254107"/>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9C47237F-1729-7BB8-64C5-5FE69790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653" y="2965480"/>
            <a:ext cx="6996850" cy="3345980"/>
          </a:xfrm>
          <a:prstGeom prst="rect">
            <a:avLst/>
          </a:prstGeom>
        </p:spPr>
      </p:pic>
      <p:sp>
        <p:nvSpPr>
          <p:cNvPr id="2" name="TextBox 1">
            <a:extLst>
              <a:ext uri="{FF2B5EF4-FFF2-40B4-BE49-F238E27FC236}">
                <a16:creationId xmlns:a16="http://schemas.microsoft.com/office/drawing/2014/main" id="{A9FFD2C6-3463-EF80-F22E-4AC8E99277F1}"/>
              </a:ext>
            </a:extLst>
          </p:cNvPr>
          <p:cNvSpPr txBox="1"/>
          <p:nvPr/>
        </p:nvSpPr>
        <p:spPr>
          <a:xfrm>
            <a:off x="754065" y="2994968"/>
            <a:ext cx="386258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Used the </a:t>
            </a:r>
            <a:r>
              <a:rPr lang="en-US" sz="2400" b="1" dirty="0">
                <a:solidFill>
                  <a:srgbClr val="000000"/>
                </a:solidFill>
                <a:effectLst/>
              </a:rPr>
              <a:t>folium Library </a:t>
            </a:r>
            <a:r>
              <a:rPr lang="en-US" sz="2400" dirty="0">
                <a:solidFill>
                  <a:srgbClr val="000000"/>
                </a:solidFill>
                <a:effectLst/>
              </a:rPr>
              <a:t>to visualize the USA map</a:t>
            </a:r>
            <a:endParaRPr lang="en-US" sz="2400" dirty="0">
              <a:solidFill>
                <a:srgbClr val="000000"/>
              </a:solidFill>
            </a:endParaRPr>
          </a:p>
          <a:p>
            <a:endParaRPr lang="en-US" sz="2400" dirty="0">
              <a:solidFill>
                <a:srgbClr val="000000"/>
              </a:solidFill>
              <a:effectLst/>
            </a:endParaRPr>
          </a:p>
          <a:p>
            <a:pPr marL="285750" indent="-285750">
              <a:buFont typeface="Arial" panose="020B0604020202020204" pitchFamily="34" charset="0"/>
              <a:buChar char="•"/>
            </a:pPr>
            <a:r>
              <a:rPr lang="en-US" sz="2400" dirty="0">
                <a:solidFill>
                  <a:srgbClr val="000000"/>
                </a:solidFill>
                <a:effectLst/>
              </a:rPr>
              <a:t>Defined each Region</a:t>
            </a:r>
          </a:p>
          <a:p>
            <a:endParaRPr lang="en-US" sz="2400" dirty="0">
              <a:solidFill>
                <a:srgbClr val="000000"/>
              </a:solidFill>
              <a:effectLst/>
            </a:endParaRPr>
          </a:p>
          <a:p>
            <a:pPr marL="285750" indent="-285750">
              <a:buFont typeface="Arial" panose="020B0604020202020204" pitchFamily="34" charset="0"/>
              <a:buChar char="•"/>
            </a:pPr>
            <a:r>
              <a:rPr lang="en-US" sz="2400" dirty="0">
                <a:solidFill>
                  <a:srgbClr val="000000"/>
                </a:solidFill>
                <a:effectLst/>
              </a:rPr>
              <a:t>Adding labels and Popup </a:t>
            </a:r>
          </a:p>
          <a:p>
            <a:r>
              <a:rPr lang="en-US" sz="2400" dirty="0">
                <a:solidFill>
                  <a:srgbClr val="000000"/>
                </a:solidFill>
                <a:effectLst/>
              </a:rPr>
              <a:t>showing sales and profit </a:t>
            </a:r>
          </a:p>
          <a:p>
            <a:r>
              <a:rPr lang="en-US" sz="2400" dirty="0">
                <a:solidFill>
                  <a:srgbClr val="000000"/>
                </a:solidFill>
                <a:effectLst/>
              </a:rPr>
              <a:t>values for each Region </a:t>
            </a:r>
          </a:p>
          <a:p>
            <a:endParaRPr lang="en-US" sz="2400" dirty="0">
              <a:solidFill>
                <a:srgbClr val="000000"/>
              </a:solidFill>
              <a:effectLst/>
            </a:endParaRPr>
          </a:p>
        </p:txBody>
      </p:sp>
    </p:spTree>
    <p:extLst>
      <p:ext uri="{BB962C8B-B14F-4D97-AF65-F5344CB8AC3E}">
        <p14:creationId xmlns:p14="http://schemas.microsoft.com/office/powerpoint/2010/main" val="310919913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1129976" y="381426"/>
            <a:ext cx="9932046" cy="606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dirty="0"/>
              <a:t>3. Map</a:t>
            </a:r>
            <a:r>
              <a:rPr lang="en-US" sz="3000" kern="1200" dirty="0">
                <a:solidFill>
                  <a:schemeClr val="tx1"/>
                </a:solidFill>
                <a:latin typeface="+mj-lt"/>
                <a:ea typeface="+mj-ea"/>
                <a:cs typeface="+mj-cs"/>
              </a:rPr>
              <a:t> showing Sales and Profit per region (2) </a:t>
            </a:r>
          </a:p>
        </p:txBody>
      </p:sp>
      <p:pic>
        <p:nvPicPr>
          <p:cNvPr id="3" name="Picture 2" descr="A screenshot of a computer code&#10;&#10;Description automatically generated">
            <a:extLst>
              <a:ext uri="{FF2B5EF4-FFF2-40B4-BE49-F238E27FC236}">
                <a16:creationId xmlns:a16="http://schemas.microsoft.com/office/drawing/2014/main" id="{DF5BF242-751C-AD4D-66FF-A94BB9024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33" y="2142308"/>
            <a:ext cx="4701947" cy="4334266"/>
          </a:xfrm>
          <a:prstGeom prst="rect">
            <a:avLst/>
          </a:prstGeom>
        </p:spPr>
      </p:pic>
      <p:pic>
        <p:nvPicPr>
          <p:cNvPr id="7" name="Picture 6" descr="A map with blue pins&#10;&#10;Description automatically generated">
            <a:extLst>
              <a:ext uri="{FF2B5EF4-FFF2-40B4-BE49-F238E27FC236}">
                <a16:creationId xmlns:a16="http://schemas.microsoft.com/office/drawing/2014/main" id="{3333E181-248F-E9E3-E489-A61E903B1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73" y="2238074"/>
            <a:ext cx="6751703" cy="4238500"/>
          </a:xfrm>
          <a:prstGeom prst="rect">
            <a:avLst/>
          </a:prstGeom>
        </p:spPr>
      </p:pic>
      <p:sp>
        <p:nvSpPr>
          <p:cNvPr id="4" name="Title 1">
            <a:extLst>
              <a:ext uri="{FF2B5EF4-FFF2-40B4-BE49-F238E27FC236}">
                <a16:creationId xmlns:a16="http://schemas.microsoft.com/office/drawing/2014/main" id="{067D7782-743D-ABAD-EF7A-707B0D88FB69}"/>
              </a:ext>
            </a:extLst>
          </p:cNvPr>
          <p:cNvSpPr txBox="1">
            <a:spLocks/>
          </p:cNvSpPr>
          <p:nvPr/>
        </p:nvSpPr>
        <p:spPr>
          <a:xfrm>
            <a:off x="674331" y="1138443"/>
            <a:ext cx="10843335" cy="9493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latin typeface="+mn-lt"/>
              </a:rPr>
              <a:t>&gt;&gt; Geographical Overview, The map provides a clear geographical overview of how different regions (e.g., West, East, South, Central) perform in terms of total sales and profit. Each region is marked on the map with a popup displaying sales and profit figures.</a:t>
            </a:r>
            <a:endParaRPr lang="en-US" sz="2200" kern="1200" dirty="0">
              <a:solidFill>
                <a:schemeClr val="tx1"/>
              </a:solidFill>
              <a:latin typeface="+mn-lt"/>
              <a:ea typeface="+mj-ea"/>
              <a:cs typeface="+mj-cs"/>
            </a:endParaRPr>
          </a:p>
        </p:txBody>
      </p:sp>
    </p:spTree>
    <p:extLst>
      <p:ext uri="{BB962C8B-B14F-4D97-AF65-F5344CB8AC3E}">
        <p14:creationId xmlns:p14="http://schemas.microsoft.com/office/powerpoint/2010/main" val="29195241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2549-96DC-31D9-84AB-DA201698D556}"/>
              </a:ext>
            </a:extLst>
          </p:cNvPr>
          <p:cNvSpPr>
            <a:spLocks noGrp="1"/>
          </p:cNvSpPr>
          <p:nvPr>
            <p:ph type="title"/>
          </p:nvPr>
        </p:nvSpPr>
        <p:spPr>
          <a:xfrm>
            <a:off x="1065246" y="3757802"/>
            <a:ext cx="3761793" cy="2288299"/>
          </a:xfrm>
        </p:spPr>
        <p:txBody>
          <a:bodyPr>
            <a:normAutofit/>
          </a:bodyPr>
          <a:lstStyle/>
          <a:p>
            <a:pPr algn="ctr"/>
            <a:r>
              <a:rPr lang="en-US" sz="2400" dirty="0"/>
              <a:t>The bar plot visually compares the total sales for each shipping mode</a:t>
            </a:r>
          </a:p>
        </p:txBody>
      </p:sp>
      <p:pic>
        <p:nvPicPr>
          <p:cNvPr id="4" name="Picture 3" descr="A screen shot of a computer code&#10;&#10;Description automatically generated">
            <a:extLst>
              <a:ext uri="{FF2B5EF4-FFF2-40B4-BE49-F238E27FC236}">
                <a16:creationId xmlns:a16="http://schemas.microsoft.com/office/drawing/2014/main" id="{9513C901-DBA9-3D9B-ECF4-5E7D32EF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74" y="1069737"/>
            <a:ext cx="7220279" cy="2688065"/>
          </a:xfrm>
          <a:prstGeom prst="rect">
            <a:avLst/>
          </a:prstGeom>
        </p:spPr>
      </p:pic>
      <p:pic>
        <p:nvPicPr>
          <p:cNvPr id="6" name="Picture 5" descr="A graph with red rectangular bars&#10;&#10;Description automatically generated with medium confidence">
            <a:extLst>
              <a:ext uri="{FF2B5EF4-FFF2-40B4-BE49-F238E27FC236}">
                <a16:creationId xmlns:a16="http://schemas.microsoft.com/office/drawing/2014/main" id="{AFBC1235-0DB2-162A-829A-F3C51E3C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910" y="2022993"/>
            <a:ext cx="6627575" cy="4264025"/>
          </a:xfrm>
          <a:prstGeom prst="rect">
            <a:avLst/>
          </a:prstGeom>
        </p:spPr>
      </p:pic>
      <p:sp>
        <p:nvSpPr>
          <p:cNvPr id="3" name="Title 1">
            <a:extLst>
              <a:ext uri="{FF2B5EF4-FFF2-40B4-BE49-F238E27FC236}">
                <a16:creationId xmlns:a16="http://schemas.microsoft.com/office/drawing/2014/main" id="{865E2873-271E-D9BA-C081-8BFA61625091}"/>
              </a:ext>
            </a:extLst>
          </p:cNvPr>
          <p:cNvSpPr txBox="1">
            <a:spLocks/>
          </p:cNvSpPr>
          <p:nvPr/>
        </p:nvSpPr>
        <p:spPr>
          <a:xfrm>
            <a:off x="934617" y="144020"/>
            <a:ext cx="10515600" cy="8539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4. Sales Performance by ship modes</a:t>
            </a:r>
          </a:p>
        </p:txBody>
      </p:sp>
    </p:spTree>
    <p:extLst>
      <p:ext uri="{BB962C8B-B14F-4D97-AF65-F5344CB8AC3E}">
        <p14:creationId xmlns:p14="http://schemas.microsoft.com/office/powerpoint/2010/main" val="112357827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2549-96DC-31D9-84AB-DA201698D556}"/>
              </a:ext>
            </a:extLst>
          </p:cNvPr>
          <p:cNvSpPr>
            <a:spLocks noGrp="1"/>
          </p:cNvSpPr>
          <p:nvPr>
            <p:ph type="title"/>
          </p:nvPr>
        </p:nvSpPr>
        <p:spPr>
          <a:xfrm>
            <a:off x="724678" y="332467"/>
            <a:ext cx="10487025" cy="777875"/>
          </a:xfrm>
        </p:spPr>
        <p:txBody>
          <a:bodyPr>
            <a:normAutofit/>
          </a:bodyPr>
          <a:lstStyle/>
          <a:p>
            <a:pPr algn="ctr"/>
            <a:r>
              <a:rPr lang="en-US" sz="3000" dirty="0"/>
              <a:t>5. Sales Trends</a:t>
            </a:r>
          </a:p>
        </p:txBody>
      </p:sp>
      <p:pic>
        <p:nvPicPr>
          <p:cNvPr id="5" name="Picture 4" descr="A screenshot of a computer code&#10;&#10;Description automatically generated">
            <a:extLst>
              <a:ext uri="{FF2B5EF4-FFF2-40B4-BE49-F238E27FC236}">
                <a16:creationId xmlns:a16="http://schemas.microsoft.com/office/drawing/2014/main" id="{A3F0DAF5-8EA6-0927-38C0-B80D18067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24" y="2304337"/>
            <a:ext cx="10782314" cy="3724124"/>
          </a:xfrm>
          <a:prstGeom prst="rect">
            <a:avLst/>
          </a:prstGeom>
        </p:spPr>
      </p:pic>
      <p:sp>
        <p:nvSpPr>
          <p:cNvPr id="3" name="Title 1">
            <a:extLst>
              <a:ext uri="{FF2B5EF4-FFF2-40B4-BE49-F238E27FC236}">
                <a16:creationId xmlns:a16="http://schemas.microsoft.com/office/drawing/2014/main" id="{A3062791-0D9C-A80E-C11C-F94306584E3B}"/>
              </a:ext>
            </a:extLst>
          </p:cNvPr>
          <p:cNvSpPr txBox="1">
            <a:spLocks/>
          </p:cNvSpPr>
          <p:nvPr/>
        </p:nvSpPr>
        <p:spPr>
          <a:xfrm>
            <a:off x="1199274" y="1455251"/>
            <a:ext cx="10148014" cy="777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grouping sales data into monthly, quarterly, and yearly trends</a:t>
            </a:r>
          </a:p>
        </p:txBody>
      </p:sp>
    </p:spTree>
    <p:extLst>
      <p:ext uri="{BB962C8B-B14F-4D97-AF65-F5344CB8AC3E}">
        <p14:creationId xmlns:p14="http://schemas.microsoft.com/office/powerpoint/2010/main" val="168487118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670572"/>
          </a:xfrm>
        </p:spPr>
        <p:txBody>
          <a:bodyPr>
            <a:normAutofit/>
          </a:bodyPr>
          <a:lstStyle/>
          <a:p>
            <a:r>
              <a:rPr lang="en-US" sz="3000" dirty="0"/>
              <a:t>&gt;&gt; Sales Trends over Months ..</a:t>
            </a:r>
          </a:p>
        </p:txBody>
      </p:sp>
      <p:pic>
        <p:nvPicPr>
          <p:cNvPr id="4" name="Picture 3" descr="A computer screen shot of a computer code&#10;&#10;Description automatically generated">
            <a:extLst>
              <a:ext uri="{FF2B5EF4-FFF2-40B4-BE49-F238E27FC236}">
                <a16:creationId xmlns:a16="http://schemas.microsoft.com/office/drawing/2014/main" id="{A5975960-7E7A-704A-DDE7-DE4F22EB2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35698"/>
            <a:ext cx="7148179" cy="2286198"/>
          </a:xfrm>
          <a:prstGeom prst="rect">
            <a:avLst/>
          </a:prstGeom>
        </p:spPr>
      </p:pic>
      <p:pic>
        <p:nvPicPr>
          <p:cNvPr id="6" name="Picture 5" descr="A graph with blue lines and numbers&#10;&#10;Description automatically generated">
            <a:extLst>
              <a:ext uri="{FF2B5EF4-FFF2-40B4-BE49-F238E27FC236}">
                <a16:creationId xmlns:a16="http://schemas.microsoft.com/office/drawing/2014/main" id="{2F03ECC3-F792-04D4-8C22-DB9FEBB20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25" y="2341984"/>
            <a:ext cx="7673106" cy="4039080"/>
          </a:xfrm>
          <a:prstGeom prst="rect">
            <a:avLst/>
          </a:prstGeom>
        </p:spPr>
      </p:pic>
      <p:sp>
        <p:nvSpPr>
          <p:cNvPr id="3" name="TextBox 2">
            <a:extLst>
              <a:ext uri="{FF2B5EF4-FFF2-40B4-BE49-F238E27FC236}">
                <a16:creationId xmlns:a16="http://schemas.microsoft.com/office/drawing/2014/main" id="{3589E95C-C1BB-891E-D5A9-F47BEE75A227}"/>
              </a:ext>
            </a:extLst>
          </p:cNvPr>
          <p:cNvSpPr txBox="1"/>
          <p:nvPr/>
        </p:nvSpPr>
        <p:spPr>
          <a:xfrm>
            <a:off x="1101013" y="3760040"/>
            <a:ext cx="2733869" cy="1938992"/>
          </a:xfrm>
          <a:prstGeom prst="rect">
            <a:avLst/>
          </a:prstGeom>
          <a:noFill/>
        </p:spPr>
        <p:txBody>
          <a:bodyPr wrap="square" rtlCol="0">
            <a:spAutoFit/>
          </a:bodyPr>
          <a:lstStyle/>
          <a:p>
            <a:r>
              <a:rPr lang="en-US" sz="2400" dirty="0"/>
              <a:t>The data can highlight peak months where sales are significantly higher.</a:t>
            </a:r>
          </a:p>
        </p:txBody>
      </p:sp>
    </p:spTree>
    <p:extLst>
      <p:ext uri="{BB962C8B-B14F-4D97-AF65-F5344CB8AC3E}">
        <p14:creationId xmlns:p14="http://schemas.microsoft.com/office/powerpoint/2010/main" val="312754980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726556"/>
          </a:xfrm>
        </p:spPr>
        <p:txBody>
          <a:bodyPr>
            <a:normAutofit/>
          </a:bodyPr>
          <a:lstStyle/>
          <a:p>
            <a:r>
              <a:rPr lang="en-US" sz="3000" dirty="0"/>
              <a:t>&gt;&gt; Sales Trends over Quarters ..</a:t>
            </a:r>
          </a:p>
        </p:txBody>
      </p:sp>
      <p:pic>
        <p:nvPicPr>
          <p:cNvPr id="5" name="Picture 4" descr="A computer screen shot of a computer code&#10;&#10;Description automatically generated">
            <a:extLst>
              <a:ext uri="{FF2B5EF4-FFF2-40B4-BE49-F238E27FC236}">
                <a16:creationId xmlns:a16="http://schemas.microsoft.com/office/drawing/2014/main" id="{C8BF936C-9EB9-FF16-8631-B62C22D8E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91682"/>
            <a:ext cx="6980525" cy="2088351"/>
          </a:xfrm>
          <a:prstGeom prst="rect">
            <a:avLst/>
          </a:prstGeom>
        </p:spPr>
      </p:pic>
      <p:pic>
        <p:nvPicPr>
          <p:cNvPr id="8" name="Picture 7" descr="A green line graph with numbers&#10;&#10;Description automatically generated">
            <a:extLst>
              <a:ext uri="{FF2B5EF4-FFF2-40B4-BE49-F238E27FC236}">
                <a16:creationId xmlns:a16="http://schemas.microsoft.com/office/drawing/2014/main" id="{C6066153-B78F-1655-59A5-486A1FCB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372" y="2135857"/>
            <a:ext cx="7494705" cy="4194075"/>
          </a:xfrm>
          <a:prstGeom prst="rect">
            <a:avLst/>
          </a:prstGeom>
        </p:spPr>
      </p:pic>
      <p:sp>
        <p:nvSpPr>
          <p:cNvPr id="3" name="TextBox 2">
            <a:extLst>
              <a:ext uri="{FF2B5EF4-FFF2-40B4-BE49-F238E27FC236}">
                <a16:creationId xmlns:a16="http://schemas.microsoft.com/office/drawing/2014/main" id="{0A44B49B-8699-85EE-BDA6-C4216833EDAD}"/>
              </a:ext>
            </a:extLst>
          </p:cNvPr>
          <p:cNvSpPr txBox="1"/>
          <p:nvPr/>
        </p:nvSpPr>
        <p:spPr>
          <a:xfrm>
            <a:off x="1018706" y="3332735"/>
            <a:ext cx="3052666" cy="2677656"/>
          </a:xfrm>
          <a:prstGeom prst="rect">
            <a:avLst/>
          </a:prstGeom>
          <a:noFill/>
        </p:spPr>
        <p:txBody>
          <a:bodyPr wrap="square" rtlCol="0">
            <a:spAutoFit/>
          </a:bodyPr>
          <a:lstStyle/>
          <a:p>
            <a:r>
              <a:rPr lang="en-US" sz="2400" dirty="0"/>
              <a:t>Grouping by quarter helps smooth out the monthly fluctuations and offers a broader perspective on business performance.</a:t>
            </a:r>
          </a:p>
        </p:txBody>
      </p:sp>
    </p:spTree>
    <p:extLst>
      <p:ext uri="{BB962C8B-B14F-4D97-AF65-F5344CB8AC3E}">
        <p14:creationId xmlns:p14="http://schemas.microsoft.com/office/powerpoint/2010/main" val="284085935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Agenda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359404" y="2240021"/>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Forecasting with python</a:t>
            </a:r>
          </a:p>
        </p:txBody>
      </p:sp>
      <p:sp>
        <p:nvSpPr>
          <p:cNvPr id="15" name="Oval 14">
            <a:hlinkClick r:id="rId3" action="ppaction://hlinksldjump"/>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976384" y="2144269"/>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37043" y="382677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Tableau dashboard</a:t>
            </a:r>
          </a:p>
        </p:txBody>
      </p:sp>
      <p:sp>
        <p:nvSpPr>
          <p:cNvPr id="20" name="Oval 19">
            <a:hlinkClick r:id="rId4" action="ppaction://hlinksldjump"/>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563204" y="374104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645534" y="5393394"/>
            <a:ext cx="380514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Insights &amp; recommendations</a:t>
            </a:r>
          </a:p>
        </p:txBody>
      </p:sp>
      <p:sp>
        <p:nvSpPr>
          <p:cNvPr id="22" name="Oval 21">
            <a:hlinkClick r:id="rId5" action="ppaction://hlinksldjump"/>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326289" y="529867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1095" y="22460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Preprocessing Data</a:t>
            </a:r>
          </a:p>
        </p:txBody>
      </p:sp>
      <p:sp>
        <p:nvSpPr>
          <p:cNvPr id="26" name="Oval 25">
            <a:hlinkClick r:id="rId6" action="ppaction://hlinksldjump"/>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076963" y="216339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86088" y="383140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Descriptive analysis</a:t>
            </a:r>
          </a:p>
        </p:txBody>
      </p:sp>
      <p:sp>
        <p:nvSpPr>
          <p:cNvPr id="28" name="Oval 27">
            <a:hlinkClick r:id="rId7" action="ppaction://hlinksldjump"/>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838575" y="374507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811338" y="539562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 charts</a:t>
            </a:r>
          </a:p>
        </p:txBody>
      </p:sp>
      <p:sp>
        <p:nvSpPr>
          <p:cNvPr id="30" name="Oval 29">
            <a:hlinkClick r:id="rId8" action="ppaction://hlinksldjump"/>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856946" y="529867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134635" y="4023434"/>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273405" y="243272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906534" y="403879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6631477" y="5567894"/>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405974" y="2415409"/>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5153967" y="561479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Rectangle: Rounded Corners 1">
            <a:hlinkClick r:id="rId9" action="ppaction://hlinksldjump"/>
            <a:extLst>
              <a:ext uri="{FF2B5EF4-FFF2-40B4-BE49-F238E27FC236}">
                <a16:creationId xmlns:a16="http://schemas.microsoft.com/office/drawing/2014/main" id="{381112FE-9046-1851-F6B9-C39C81258DB9}"/>
              </a:ext>
              <a:ext uri="{C183D7F6-B498-43B3-948B-1728B52AA6E4}">
                <adec:decorative xmlns:adec="http://schemas.microsoft.com/office/drawing/2017/decorative" val="1"/>
              </a:ext>
            </a:extLst>
          </p:cNvPr>
          <p:cNvSpPr/>
          <p:nvPr/>
        </p:nvSpPr>
        <p:spPr>
          <a:xfrm>
            <a:off x="4280883" y="882823"/>
            <a:ext cx="3660775" cy="740997"/>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Objective</a:t>
            </a:r>
          </a:p>
        </p:txBody>
      </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670572"/>
          </a:xfrm>
        </p:spPr>
        <p:txBody>
          <a:bodyPr>
            <a:normAutofit/>
          </a:bodyPr>
          <a:lstStyle/>
          <a:p>
            <a:r>
              <a:rPr lang="en-US" sz="3000" dirty="0"/>
              <a:t>&gt;&gt; Sales Trends over Years ..</a:t>
            </a:r>
          </a:p>
        </p:txBody>
      </p:sp>
      <p:pic>
        <p:nvPicPr>
          <p:cNvPr id="4" name="Picture 3" descr="A computer code with text&#10;&#10;Description automatically generated with medium confidence">
            <a:extLst>
              <a:ext uri="{FF2B5EF4-FFF2-40B4-BE49-F238E27FC236}">
                <a16:creationId xmlns:a16="http://schemas.microsoft.com/office/drawing/2014/main" id="{A9E4D635-83E0-9DB3-93FC-0029C77CE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90" y="1156997"/>
            <a:ext cx="7262594" cy="1825883"/>
          </a:xfrm>
          <a:prstGeom prst="rect">
            <a:avLst/>
          </a:prstGeom>
        </p:spPr>
      </p:pic>
      <p:pic>
        <p:nvPicPr>
          <p:cNvPr id="7" name="Picture 6" descr="A graph with a red line&#10;&#10;Description automatically generated">
            <a:extLst>
              <a:ext uri="{FF2B5EF4-FFF2-40B4-BE49-F238E27FC236}">
                <a16:creationId xmlns:a16="http://schemas.microsoft.com/office/drawing/2014/main" id="{350C0D7C-0922-B0EA-EBEC-F1493B1B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287" y="2069938"/>
            <a:ext cx="7198746" cy="4000500"/>
          </a:xfrm>
          <a:prstGeom prst="rect">
            <a:avLst/>
          </a:prstGeom>
        </p:spPr>
      </p:pic>
      <p:sp>
        <p:nvSpPr>
          <p:cNvPr id="3" name="TextBox 2">
            <a:extLst>
              <a:ext uri="{FF2B5EF4-FFF2-40B4-BE49-F238E27FC236}">
                <a16:creationId xmlns:a16="http://schemas.microsoft.com/office/drawing/2014/main" id="{0BA8D6C9-AA58-E6B4-6197-A39CB559B387}"/>
              </a:ext>
            </a:extLst>
          </p:cNvPr>
          <p:cNvSpPr txBox="1"/>
          <p:nvPr/>
        </p:nvSpPr>
        <p:spPr>
          <a:xfrm>
            <a:off x="1293208" y="3429000"/>
            <a:ext cx="2924229" cy="1938992"/>
          </a:xfrm>
          <a:prstGeom prst="rect">
            <a:avLst/>
          </a:prstGeom>
          <a:noFill/>
        </p:spPr>
        <p:txBody>
          <a:bodyPr wrap="square" rtlCol="0">
            <a:spAutoFit/>
          </a:bodyPr>
          <a:lstStyle/>
          <a:p>
            <a:r>
              <a:rPr lang="en-US" sz="2400" dirty="0"/>
              <a:t>Yearly sales trends provide a macro-level view of your business growth over time</a:t>
            </a:r>
          </a:p>
        </p:txBody>
      </p:sp>
    </p:spTree>
    <p:extLst>
      <p:ext uri="{BB962C8B-B14F-4D97-AF65-F5344CB8AC3E}">
        <p14:creationId xmlns:p14="http://schemas.microsoft.com/office/powerpoint/2010/main" val="391227829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27A74B9-AEBA-1D5A-CF41-2BA9748AD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737" y="315893"/>
            <a:ext cx="6846726" cy="4078263"/>
          </a:xfrm>
          <a:prstGeom prst="rect">
            <a:avLst/>
          </a:prstGeom>
        </p:spPr>
      </p:pic>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03901" y="485859"/>
            <a:ext cx="2612915" cy="1929205"/>
          </a:xfrm>
        </p:spPr>
        <p:txBody>
          <a:bodyPr vert="horz" lIns="91440" tIns="45720" rIns="91440" bIns="45720" rtlCol="0" anchor="b">
            <a:noAutofit/>
          </a:bodyPr>
          <a:lstStyle/>
          <a:p>
            <a:pPr>
              <a:lnSpc>
                <a:spcPct val="150000"/>
              </a:lnSpc>
            </a:pPr>
            <a:r>
              <a:rPr lang="en-US" sz="3000" dirty="0"/>
              <a:t>6. Sales by Customer Segments</a:t>
            </a:r>
          </a:p>
        </p:txBody>
      </p:sp>
      <p:pic>
        <p:nvPicPr>
          <p:cNvPr id="4" name="Picture 3">
            <a:extLst>
              <a:ext uri="{FF2B5EF4-FFF2-40B4-BE49-F238E27FC236}">
                <a16:creationId xmlns:a16="http://schemas.microsoft.com/office/drawing/2014/main" id="{32C4DB88-7352-6CD6-1620-B87F3DC58027}"/>
              </a:ext>
            </a:extLst>
          </p:cNvPr>
          <p:cNvPicPr>
            <a:picLocks noChangeAspect="1"/>
          </p:cNvPicPr>
          <p:nvPr/>
        </p:nvPicPr>
        <p:blipFill>
          <a:blip r:embed="rId3"/>
          <a:stretch>
            <a:fillRect/>
          </a:stretch>
        </p:blipFill>
        <p:spPr>
          <a:xfrm>
            <a:off x="5523722" y="2908904"/>
            <a:ext cx="6384472" cy="3560403"/>
          </a:xfrm>
          <a:prstGeom prst="rect">
            <a:avLst/>
          </a:prstGeom>
        </p:spPr>
      </p:pic>
      <p:sp>
        <p:nvSpPr>
          <p:cNvPr id="10" name="Title 1">
            <a:extLst>
              <a:ext uri="{FF2B5EF4-FFF2-40B4-BE49-F238E27FC236}">
                <a16:creationId xmlns:a16="http://schemas.microsoft.com/office/drawing/2014/main" id="{B36E4F8B-6FFD-BC4E-58A5-ED2237FF2367}"/>
              </a:ext>
            </a:extLst>
          </p:cNvPr>
          <p:cNvSpPr txBox="1">
            <a:spLocks/>
          </p:cNvSpPr>
          <p:nvPr/>
        </p:nvSpPr>
        <p:spPr>
          <a:xfrm>
            <a:off x="466531" y="4443216"/>
            <a:ext cx="5057191" cy="202609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u="sng" dirty="0"/>
              <a:t>Scatter Plot: </a:t>
            </a:r>
            <a:r>
              <a:rPr lang="en-US" sz="2400" dirty="0"/>
              <a:t>Plots the individual customer segments with scatter points.</a:t>
            </a:r>
          </a:p>
          <a:p>
            <a:pPr>
              <a:lnSpc>
                <a:spcPct val="100000"/>
              </a:lnSpc>
            </a:pPr>
            <a:r>
              <a:rPr lang="en-US" sz="2400" u="sng" dirty="0"/>
              <a:t>Line Plot: </a:t>
            </a:r>
            <a:r>
              <a:rPr lang="en-US" sz="2400" dirty="0"/>
              <a:t>Connects the scatter points with a line to highlight the trend of total sales across segments.</a:t>
            </a:r>
          </a:p>
        </p:txBody>
      </p:sp>
    </p:spTree>
    <p:extLst>
      <p:ext uri="{BB962C8B-B14F-4D97-AF65-F5344CB8AC3E}">
        <p14:creationId xmlns:p14="http://schemas.microsoft.com/office/powerpoint/2010/main" val="424965140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480868" y="331907"/>
            <a:ext cx="11170200" cy="587803"/>
          </a:xfrm>
        </p:spPr>
        <p:txBody>
          <a:bodyPr vert="horz" lIns="91440" tIns="45720" rIns="91440" bIns="45720" rtlCol="0" anchor="t">
            <a:normAutofit/>
          </a:bodyPr>
          <a:lstStyle/>
          <a:p>
            <a:pPr algn="ctr"/>
            <a:r>
              <a:rPr lang="en-US" sz="3000" kern="1200" dirty="0">
                <a:ea typeface="+mj-ea"/>
                <a:cs typeface="+mj-cs"/>
              </a:rPr>
              <a:t>7. Highest AOV across customer segments by regions (1)</a:t>
            </a:r>
          </a:p>
        </p:txBody>
      </p:sp>
      <p:pic>
        <p:nvPicPr>
          <p:cNvPr id="4" name="Picture 3" descr="A screen shot of a computer code&#10;&#10;Description automatically generated">
            <a:extLst>
              <a:ext uri="{FF2B5EF4-FFF2-40B4-BE49-F238E27FC236}">
                <a16:creationId xmlns:a16="http://schemas.microsoft.com/office/drawing/2014/main" id="{8261A6BE-02C6-3E3B-39F2-AA81FDAC5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27" y="928588"/>
            <a:ext cx="9849081" cy="2500412"/>
          </a:xfrm>
          <a:prstGeom prst="rect">
            <a:avLst/>
          </a:prstGeom>
        </p:spPr>
      </p:pic>
      <p:pic>
        <p:nvPicPr>
          <p:cNvPr id="7" name="Picture 6" descr="A chart of numbers and colors&#10;&#10;Description automatically generated with medium confidence">
            <a:extLst>
              <a:ext uri="{FF2B5EF4-FFF2-40B4-BE49-F238E27FC236}">
                <a16:creationId xmlns:a16="http://schemas.microsoft.com/office/drawing/2014/main" id="{61427210-BF72-1507-0D96-CE081726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718" y="3639466"/>
            <a:ext cx="4648200" cy="3003501"/>
          </a:xfrm>
          <a:prstGeom prst="rect">
            <a:avLst/>
          </a:prstGeom>
        </p:spPr>
      </p:pic>
      <p:pic>
        <p:nvPicPr>
          <p:cNvPr id="12" name="Picture 11" descr="A computer screen shot of text&#10;&#10;Description automatically generated">
            <a:extLst>
              <a:ext uri="{FF2B5EF4-FFF2-40B4-BE49-F238E27FC236}">
                <a16:creationId xmlns:a16="http://schemas.microsoft.com/office/drawing/2014/main" id="{154E071E-E311-3A6D-01C7-2DA314818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40" y="4984120"/>
            <a:ext cx="5234968" cy="1551331"/>
          </a:xfrm>
          <a:prstGeom prst="rect">
            <a:avLst/>
          </a:prstGeom>
        </p:spPr>
      </p:pic>
      <p:sp>
        <p:nvSpPr>
          <p:cNvPr id="3" name="TextBox 2">
            <a:extLst>
              <a:ext uri="{FF2B5EF4-FFF2-40B4-BE49-F238E27FC236}">
                <a16:creationId xmlns:a16="http://schemas.microsoft.com/office/drawing/2014/main" id="{ABF8AABB-7EFF-3315-D81D-DF00C12FBD89}"/>
              </a:ext>
            </a:extLst>
          </p:cNvPr>
          <p:cNvSpPr txBox="1"/>
          <p:nvPr/>
        </p:nvSpPr>
        <p:spPr>
          <a:xfrm>
            <a:off x="834689" y="3537570"/>
            <a:ext cx="5617029" cy="1446550"/>
          </a:xfrm>
          <a:prstGeom prst="rect">
            <a:avLst/>
          </a:prstGeom>
          <a:noFill/>
        </p:spPr>
        <p:txBody>
          <a:bodyPr wrap="square" rtlCol="0">
            <a:spAutoFit/>
          </a:bodyPr>
          <a:lstStyle/>
          <a:p>
            <a:r>
              <a:rPr lang="en-US" sz="2200" dirty="0"/>
              <a:t>The heatmap highlights the regions with the highest AOVs for different customer segments, allowing you to easily compare which regions have the most valuable orders.</a:t>
            </a:r>
          </a:p>
        </p:txBody>
      </p:sp>
    </p:spTree>
    <p:extLst>
      <p:ext uri="{BB962C8B-B14F-4D97-AF65-F5344CB8AC3E}">
        <p14:creationId xmlns:p14="http://schemas.microsoft.com/office/powerpoint/2010/main" val="230977873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070980" y="453398"/>
            <a:ext cx="3606492" cy="1580675"/>
          </a:xfrm>
        </p:spPr>
        <p:txBody>
          <a:bodyPr vert="horz" lIns="91440" tIns="45720" rIns="91440" bIns="45720" rtlCol="0" anchor="t">
            <a:normAutofit/>
          </a:bodyPr>
          <a:lstStyle/>
          <a:p>
            <a:pPr algn="ctr">
              <a:lnSpc>
                <a:spcPct val="100000"/>
              </a:lnSpc>
            </a:pPr>
            <a:r>
              <a:rPr lang="en-US" sz="3000" dirty="0"/>
              <a:t>7. Highest AOV across customer segments by regions (2)</a:t>
            </a:r>
          </a:p>
        </p:txBody>
      </p:sp>
      <p:pic>
        <p:nvPicPr>
          <p:cNvPr id="8" name="Picture 7" descr="A graph showing a number of bars&#10;&#10;Description automatically generated with medium confidence">
            <a:extLst>
              <a:ext uri="{FF2B5EF4-FFF2-40B4-BE49-F238E27FC236}">
                <a16:creationId xmlns:a16="http://schemas.microsoft.com/office/drawing/2014/main" id="{B3680F9E-76CB-130D-ADAA-68CFA094A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29" y="2376463"/>
            <a:ext cx="7887659" cy="4318495"/>
          </a:xfrm>
          <a:prstGeom prst="rect">
            <a:avLst/>
          </a:prstGeom>
        </p:spPr>
      </p:pic>
      <p:pic>
        <p:nvPicPr>
          <p:cNvPr id="5" name="Picture 4" descr="A computer screen with text&#10;&#10;Description automatically generated">
            <a:extLst>
              <a:ext uri="{FF2B5EF4-FFF2-40B4-BE49-F238E27FC236}">
                <a16:creationId xmlns:a16="http://schemas.microsoft.com/office/drawing/2014/main" id="{995E9BA0-0887-135A-B9B4-E71E1EC02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495" y="339103"/>
            <a:ext cx="5983183" cy="1855919"/>
          </a:xfrm>
          <a:prstGeom prst="rect">
            <a:avLst/>
          </a:prstGeom>
        </p:spPr>
      </p:pic>
      <p:sp>
        <p:nvSpPr>
          <p:cNvPr id="3" name="TextBox 2">
            <a:extLst>
              <a:ext uri="{FF2B5EF4-FFF2-40B4-BE49-F238E27FC236}">
                <a16:creationId xmlns:a16="http://schemas.microsoft.com/office/drawing/2014/main" id="{D4F2B03B-4DCB-FAA0-F1F3-D4144A947C5C}"/>
              </a:ext>
            </a:extLst>
          </p:cNvPr>
          <p:cNvSpPr txBox="1"/>
          <p:nvPr/>
        </p:nvSpPr>
        <p:spPr>
          <a:xfrm>
            <a:off x="8769363" y="2565920"/>
            <a:ext cx="3071184" cy="3785652"/>
          </a:xfrm>
          <a:prstGeom prst="rect">
            <a:avLst/>
          </a:prstGeom>
          <a:noFill/>
        </p:spPr>
        <p:txBody>
          <a:bodyPr wrap="square" rtlCol="0">
            <a:spAutoFit/>
          </a:bodyPr>
          <a:lstStyle/>
          <a:p>
            <a:r>
              <a:rPr lang="en-US" sz="2400" dirty="0"/>
              <a:t>The comparison of AOV across different customer segments (e.g., Corporate, Consumer, Home Office) helps identify which segments are contributing to the high AOV in each region.</a:t>
            </a:r>
          </a:p>
        </p:txBody>
      </p:sp>
    </p:spTree>
    <p:extLst>
      <p:ext uri="{BB962C8B-B14F-4D97-AF65-F5344CB8AC3E}">
        <p14:creationId xmlns:p14="http://schemas.microsoft.com/office/powerpoint/2010/main" val="220559280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723514" y="582275"/>
            <a:ext cx="2625577" cy="1675734"/>
          </a:xfrm>
        </p:spPr>
        <p:txBody>
          <a:bodyPr vert="horz" lIns="91440" tIns="45720" rIns="91440" bIns="45720" rtlCol="0" anchor="b">
            <a:normAutofit/>
          </a:bodyPr>
          <a:lstStyle/>
          <a:p>
            <a:pPr algn="ctr">
              <a:lnSpc>
                <a:spcPct val="100000"/>
              </a:lnSpc>
            </a:pPr>
            <a:r>
              <a:rPr lang="en-US" sz="3000" dirty="0"/>
              <a:t>8. Profit margin per Shipping Mode</a:t>
            </a:r>
          </a:p>
        </p:txBody>
      </p:sp>
      <p:pic>
        <p:nvPicPr>
          <p:cNvPr id="7" name="Picture 6" descr="A graph showing different shipping modes&#10;&#10;Description automatically generated">
            <a:extLst>
              <a:ext uri="{FF2B5EF4-FFF2-40B4-BE49-F238E27FC236}">
                <a16:creationId xmlns:a16="http://schemas.microsoft.com/office/drawing/2014/main" id="{C739CFD6-AE0E-3A6B-A152-520D6EFFB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894" y="3223452"/>
            <a:ext cx="6719130" cy="3561934"/>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CD9F8C11-7F06-A86A-C5FA-73E907A65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26" y="171870"/>
            <a:ext cx="7712066" cy="2969146"/>
          </a:xfrm>
          <a:prstGeom prst="rect">
            <a:avLst/>
          </a:prstGeom>
        </p:spPr>
      </p:pic>
      <p:sp>
        <p:nvSpPr>
          <p:cNvPr id="3" name="Title 1">
            <a:extLst>
              <a:ext uri="{FF2B5EF4-FFF2-40B4-BE49-F238E27FC236}">
                <a16:creationId xmlns:a16="http://schemas.microsoft.com/office/drawing/2014/main" id="{C6DA43A7-241E-B803-EC3C-77FC64957A26}"/>
              </a:ext>
            </a:extLst>
          </p:cNvPr>
          <p:cNvSpPr txBox="1">
            <a:spLocks/>
          </p:cNvSpPr>
          <p:nvPr/>
        </p:nvSpPr>
        <p:spPr>
          <a:xfrm>
            <a:off x="723513" y="2892490"/>
            <a:ext cx="2625577" cy="341500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t>The analysis of </a:t>
            </a:r>
            <a:r>
              <a:rPr lang="en-US" sz="2400" b="1" dirty="0"/>
              <a:t>profit margins</a:t>
            </a:r>
            <a:r>
              <a:rPr lang="en-US" sz="2400" dirty="0"/>
              <a:t> across different shipping modes provides critical insight into which modes contribute most efficiently to the bottom line</a:t>
            </a:r>
          </a:p>
        </p:txBody>
      </p:sp>
    </p:spTree>
    <p:extLst>
      <p:ext uri="{BB962C8B-B14F-4D97-AF65-F5344CB8AC3E}">
        <p14:creationId xmlns:p14="http://schemas.microsoft.com/office/powerpoint/2010/main" val="100086458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441122" y="312307"/>
            <a:ext cx="10515600" cy="591867"/>
          </a:xfrm>
        </p:spPr>
        <p:txBody>
          <a:bodyPr vert="horz" lIns="91440" tIns="45720" rIns="91440" bIns="45720" rtlCol="0">
            <a:normAutofit/>
          </a:bodyPr>
          <a:lstStyle/>
          <a:p>
            <a:r>
              <a:rPr lang="en-US" sz="3000" dirty="0"/>
              <a:t>9. Top Products by sales and profit margins (code)</a:t>
            </a:r>
          </a:p>
        </p:txBody>
      </p:sp>
      <p:pic>
        <p:nvPicPr>
          <p:cNvPr id="11" name="Picture 10" descr="A screenshot of a computer screen&#10;&#10;Description automatically generated">
            <a:extLst>
              <a:ext uri="{FF2B5EF4-FFF2-40B4-BE49-F238E27FC236}">
                <a16:creationId xmlns:a16="http://schemas.microsoft.com/office/drawing/2014/main" id="{91C3EEE8-B8DD-E632-6DA7-3F1E856D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22" y="971788"/>
            <a:ext cx="8985933" cy="5289054"/>
          </a:xfrm>
          <a:prstGeom prst="rect">
            <a:avLst/>
          </a:prstGeom>
        </p:spPr>
      </p:pic>
      <p:sp>
        <p:nvSpPr>
          <p:cNvPr id="7" name="TextBox 6">
            <a:extLst>
              <a:ext uri="{FF2B5EF4-FFF2-40B4-BE49-F238E27FC236}">
                <a16:creationId xmlns:a16="http://schemas.microsoft.com/office/drawing/2014/main" id="{A6912236-7700-F27E-C98E-2315CE0BDF65}"/>
              </a:ext>
            </a:extLst>
          </p:cNvPr>
          <p:cNvSpPr txBox="1"/>
          <p:nvPr/>
        </p:nvSpPr>
        <p:spPr>
          <a:xfrm>
            <a:off x="9610531" y="1169491"/>
            <a:ext cx="2388636" cy="4893647"/>
          </a:xfrm>
          <a:prstGeom prst="rect">
            <a:avLst/>
          </a:prstGeom>
          <a:noFill/>
        </p:spPr>
        <p:txBody>
          <a:bodyPr wrap="square" rtlCol="0">
            <a:spAutoFit/>
          </a:bodyPr>
          <a:lstStyle/>
          <a:p>
            <a:r>
              <a:rPr lang="en-US" sz="2400" dirty="0"/>
              <a:t>This code aims to identify the </a:t>
            </a:r>
            <a:r>
              <a:rPr lang="en-US" sz="2400" b="1" dirty="0"/>
              <a:t>top 10 products</a:t>
            </a:r>
            <a:r>
              <a:rPr lang="en-US" sz="2400" dirty="0"/>
              <a:t> by </a:t>
            </a:r>
            <a:r>
              <a:rPr lang="en-US" sz="2400" b="1" dirty="0"/>
              <a:t>sales</a:t>
            </a:r>
            <a:r>
              <a:rPr lang="en-US" sz="2400" dirty="0"/>
              <a:t> and analyze their corresponding </a:t>
            </a:r>
            <a:r>
              <a:rPr lang="en-US" sz="2400" b="1" dirty="0"/>
              <a:t>profit margins</a:t>
            </a:r>
            <a:r>
              <a:rPr lang="en-US" sz="2400" dirty="0"/>
              <a:t>. It then visualizes both sales and profit margin using a </a:t>
            </a:r>
            <a:r>
              <a:rPr lang="en-US" sz="2400" b="1" dirty="0"/>
              <a:t>bar chart</a:t>
            </a:r>
            <a:r>
              <a:rPr lang="en-US" sz="2400" dirty="0"/>
              <a:t> and </a:t>
            </a:r>
            <a:r>
              <a:rPr lang="en-US" sz="2400" b="1" dirty="0"/>
              <a:t>line plot</a:t>
            </a:r>
            <a:r>
              <a:rPr lang="en-US" sz="2400" dirty="0"/>
              <a:t>.</a:t>
            </a:r>
          </a:p>
        </p:txBody>
      </p:sp>
    </p:spTree>
    <p:extLst>
      <p:ext uri="{BB962C8B-B14F-4D97-AF65-F5344CB8AC3E}">
        <p14:creationId xmlns:p14="http://schemas.microsoft.com/office/powerpoint/2010/main" val="419918104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B6F63E-DF07-0EAC-9C20-9B4066BBC951}"/>
              </a:ext>
            </a:extLst>
          </p:cNvPr>
          <p:cNvSpPr>
            <a:spLocks noGrp="1"/>
          </p:cNvSpPr>
          <p:nvPr>
            <p:ph type="title"/>
          </p:nvPr>
        </p:nvSpPr>
        <p:spPr>
          <a:xfrm>
            <a:off x="838200" y="365126"/>
            <a:ext cx="10515600" cy="585364"/>
          </a:xfrm>
        </p:spPr>
        <p:txBody>
          <a:bodyPr vert="horz" lIns="91440" tIns="45720" rIns="91440" bIns="45720" rtlCol="0">
            <a:normAutofit/>
          </a:bodyPr>
          <a:lstStyle/>
          <a:p>
            <a:r>
              <a:rPr lang="en-US" sz="3000" dirty="0"/>
              <a:t>9. Top Products by sales and profit margins (chart)</a:t>
            </a:r>
          </a:p>
        </p:txBody>
      </p:sp>
      <p:pic>
        <p:nvPicPr>
          <p:cNvPr id="6" name="Picture 5" descr="A graph with orange lines and text&#10;&#10;Description automatically generated with medium confidence">
            <a:extLst>
              <a:ext uri="{FF2B5EF4-FFF2-40B4-BE49-F238E27FC236}">
                <a16:creationId xmlns:a16="http://schemas.microsoft.com/office/drawing/2014/main" id="{6F74D6FE-E75A-6B37-7D8F-6B008BFD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5" y="1141231"/>
            <a:ext cx="8950405" cy="5160902"/>
          </a:xfrm>
          <a:prstGeom prst="rect">
            <a:avLst/>
          </a:prstGeom>
        </p:spPr>
      </p:pic>
      <p:sp>
        <p:nvSpPr>
          <p:cNvPr id="2" name="Title 1">
            <a:extLst>
              <a:ext uri="{FF2B5EF4-FFF2-40B4-BE49-F238E27FC236}">
                <a16:creationId xmlns:a16="http://schemas.microsoft.com/office/drawing/2014/main" id="{98CF80CE-CFF1-4B71-A09A-4BCC602A66D8}"/>
              </a:ext>
            </a:extLst>
          </p:cNvPr>
          <p:cNvSpPr txBox="1">
            <a:spLocks/>
          </p:cNvSpPr>
          <p:nvPr/>
        </p:nvSpPr>
        <p:spPr>
          <a:xfrm>
            <a:off x="9377266" y="950490"/>
            <a:ext cx="2705880" cy="55423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t>These products are the best performers in terms of total sales, indicating they are the most popular or frequently purchased by customers.</a:t>
            </a:r>
          </a:p>
          <a:p>
            <a:endParaRPr lang="en-US" sz="2200" dirty="0"/>
          </a:p>
          <a:p>
            <a:r>
              <a:rPr lang="en-US" sz="2200" dirty="0"/>
              <a:t>The bar chart shows the total sales for each of the top 10 products. Taller bars represent higher sales, showing which products contribute the most to overall revenue.</a:t>
            </a:r>
          </a:p>
        </p:txBody>
      </p:sp>
    </p:spTree>
    <p:extLst>
      <p:ext uri="{BB962C8B-B14F-4D97-AF65-F5344CB8AC3E}">
        <p14:creationId xmlns:p14="http://schemas.microsoft.com/office/powerpoint/2010/main" val="241562386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B6F63E-DF07-0EAC-9C20-9B4066BBC951}"/>
              </a:ext>
            </a:extLst>
          </p:cNvPr>
          <p:cNvSpPr>
            <a:spLocks noGrp="1"/>
          </p:cNvSpPr>
          <p:nvPr>
            <p:ph type="title"/>
          </p:nvPr>
        </p:nvSpPr>
        <p:spPr>
          <a:xfrm>
            <a:off x="8360341" y="471822"/>
            <a:ext cx="3323659" cy="2159618"/>
          </a:xfrm>
        </p:spPr>
        <p:txBody>
          <a:bodyPr vert="horz" lIns="91440" tIns="45720" rIns="91440" bIns="45720" rtlCol="0">
            <a:normAutofit/>
          </a:bodyPr>
          <a:lstStyle/>
          <a:p>
            <a:r>
              <a:rPr lang="en-US" sz="3000" dirty="0"/>
              <a:t>10. High Value orders across product categories and regions (stacked bar chart)</a:t>
            </a:r>
          </a:p>
        </p:txBody>
      </p:sp>
      <p:pic>
        <p:nvPicPr>
          <p:cNvPr id="4" name="Picture 3" descr="A screenshot of a computer&#10;&#10;Description automatically generated">
            <a:extLst>
              <a:ext uri="{FF2B5EF4-FFF2-40B4-BE49-F238E27FC236}">
                <a16:creationId xmlns:a16="http://schemas.microsoft.com/office/drawing/2014/main" id="{6B9B0A4A-6316-6A79-6775-D9678B6A7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27" y="276786"/>
            <a:ext cx="7582557" cy="3452159"/>
          </a:xfrm>
          <a:prstGeom prst="rect">
            <a:avLst/>
          </a:prstGeom>
        </p:spPr>
      </p:pic>
      <p:pic>
        <p:nvPicPr>
          <p:cNvPr id="7" name="Picture 6" descr="A graph of different colored squares&#10;&#10;Description automatically generated">
            <a:extLst>
              <a:ext uri="{FF2B5EF4-FFF2-40B4-BE49-F238E27FC236}">
                <a16:creationId xmlns:a16="http://schemas.microsoft.com/office/drawing/2014/main" id="{995A3747-6002-A91E-EF6A-F4DA63FD5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873" y="2808514"/>
            <a:ext cx="6770838" cy="3722915"/>
          </a:xfrm>
          <a:prstGeom prst="rect">
            <a:avLst/>
          </a:prstGeom>
        </p:spPr>
      </p:pic>
      <p:sp>
        <p:nvSpPr>
          <p:cNvPr id="2" name="Title 1">
            <a:extLst>
              <a:ext uri="{FF2B5EF4-FFF2-40B4-BE49-F238E27FC236}">
                <a16:creationId xmlns:a16="http://schemas.microsoft.com/office/drawing/2014/main" id="{0196824E-D559-F77B-3FEE-46309C39EACC}"/>
              </a:ext>
            </a:extLst>
          </p:cNvPr>
          <p:cNvSpPr txBox="1">
            <a:spLocks/>
          </p:cNvSpPr>
          <p:nvPr/>
        </p:nvSpPr>
        <p:spPr>
          <a:xfrm>
            <a:off x="810908" y="3894151"/>
            <a:ext cx="4152978" cy="2472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 provided code analyzes and visualizes the distribution of </a:t>
            </a:r>
            <a:r>
              <a:rPr lang="en-US" sz="2400" b="1" dirty="0"/>
              <a:t>high-value orders</a:t>
            </a:r>
            <a:r>
              <a:rPr lang="en-US" sz="2400" dirty="0"/>
              <a:t> (defined as orders exceeding a specified threshold=500) across different </a:t>
            </a:r>
            <a:r>
              <a:rPr lang="en-US" sz="2400" b="1" dirty="0"/>
              <a:t>product categories</a:t>
            </a:r>
            <a:r>
              <a:rPr lang="en-US" sz="2400" dirty="0"/>
              <a:t> and </a:t>
            </a:r>
            <a:r>
              <a:rPr lang="en-US" sz="2400" b="1" dirty="0"/>
              <a:t>regions</a:t>
            </a:r>
            <a:r>
              <a:rPr lang="en-US" sz="2400" dirty="0"/>
              <a:t>.</a:t>
            </a:r>
          </a:p>
        </p:txBody>
      </p:sp>
    </p:spTree>
    <p:extLst>
      <p:ext uri="{BB962C8B-B14F-4D97-AF65-F5344CB8AC3E}">
        <p14:creationId xmlns:p14="http://schemas.microsoft.com/office/powerpoint/2010/main" val="272685683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fontScale="90000"/>
          </a:bodyPr>
          <a:lstStyle/>
          <a:p>
            <a:pPr algn="ctr"/>
            <a:r>
              <a:rPr lang="en-US" sz="4800" b="1" dirty="0"/>
              <a:t>4.</a:t>
            </a:r>
            <a:r>
              <a:rPr lang="en-US" sz="4800" dirty="0"/>
              <a:t> </a:t>
            </a:r>
            <a:r>
              <a:rPr lang="en-US" sz="4800" b="1" dirty="0"/>
              <a:t>Forecasting with python</a:t>
            </a:r>
          </a:p>
        </p:txBody>
      </p:sp>
    </p:spTree>
    <p:extLst>
      <p:ext uri="{BB962C8B-B14F-4D97-AF65-F5344CB8AC3E}">
        <p14:creationId xmlns:p14="http://schemas.microsoft.com/office/powerpoint/2010/main" val="18574716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838200" y="365125"/>
            <a:ext cx="2533650" cy="1473199"/>
          </a:xfrm>
        </p:spPr>
        <p:txBody>
          <a:bodyPr>
            <a:normAutofit/>
          </a:bodyPr>
          <a:lstStyle/>
          <a:p>
            <a:r>
              <a:rPr lang="en-US" sz="3000" dirty="0"/>
              <a:t>Step 1: Prepare the data</a:t>
            </a:r>
          </a:p>
        </p:txBody>
      </p:sp>
      <p:pic>
        <p:nvPicPr>
          <p:cNvPr id="4" name="Picture 3" descr="A screenshot of a computer code&#10;&#10;Description automatically generated">
            <a:extLst>
              <a:ext uri="{FF2B5EF4-FFF2-40B4-BE49-F238E27FC236}">
                <a16:creationId xmlns:a16="http://schemas.microsoft.com/office/drawing/2014/main" id="{15E7134E-ED3D-A091-9455-1E65D91EF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673" y="365126"/>
            <a:ext cx="7707127" cy="2016991"/>
          </a:xfrm>
          <a:prstGeom prst="rect">
            <a:avLst/>
          </a:prstGeom>
        </p:spPr>
      </p:pic>
      <p:sp>
        <p:nvSpPr>
          <p:cNvPr id="5" name="Title 1">
            <a:extLst>
              <a:ext uri="{FF2B5EF4-FFF2-40B4-BE49-F238E27FC236}">
                <a16:creationId xmlns:a16="http://schemas.microsoft.com/office/drawing/2014/main" id="{ACBAEEE9-FAFB-D580-CDEA-643C00F79928}"/>
              </a:ext>
            </a:extLst>
          </p:cNvPr>
          <p:cNvSpPr txBox="1">
            <a:spLocks/>
          </p:cNvSpPr>
          <p:nvPr/>
        </p:nvSpPr>
        <p:spPr>
          <a:xfrm>
            <a:off x="8162925" y="2743200"/>
            <a:ext cx="3371850" cy="13664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Step 2: Train the Linear Regression Model</a:t>
            </a:r>
          </a:p>
        </p:txBody>
      </p:sp>
      <p:pic>
        <p:nvPicPr>
          <p:cNvPr id="7" name="Picture 6">
            <a:extLst>
              <a:ext uri="{FF2B5EF4-FFF2-40B4-BE49-F238E27FC236}">
                <a16:creationId xmlns:a16="http://schemas.microsoft.com/office/drawing/2014/main" id="{01DCF454-4B9C-9101-1BFD-DC9A11173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46" y="2463986"/>
            <a:ext cx="7197283" cy="2317564"/>
          </a:xfrm>
          <a:prstGeom prst="rect">
            <a:avLst/>
          </a:prstGeom>
        </p:spPr>
      </p:pic>
      <p:sp>
        <p:nvSpPr>
          <p:cNvPr id="3" name="Title 1">
            <a:extLst>
              <a:ext uri="{FF2B5EF4-FFF2-40B4-BE49-F238E27FC236}">
                <a16:creationId xmlns:a16="http://schemas.microsoft.com/office/drawing/2014/main" id="{0916AF29-BA60-855D-7F44-8EEC8005185E}"/>
              </a:ext>
            </a:extLst>
          </p:cNvPr>
          <p:cNvSpPr txBox="1">
            <a:spLocks/>
          </p:cNvSpPr>
          <p:nvPr/>
        </p:nvSpPr>
        <p:spPr>
          <a:xfrm>
            <a:off x="1476374" y="5126396"/>
            <a:ext cx="2733675" cy="13664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Step 3: Make Predictions</a:t>
            </a:r>
          </a:p>
        </p:txBody>
      </p:sp>
      <p:pic>
        <p:nvPicPr>
          <p:cNvPr id="8" name="Picture 7" descr="A screenshot of a computer code&#10;&#10;Description automatically generated">
            <a:extLst>
              <a:ext uri="{FF2B5EF4-FFF2-40B4-BE49-F238E27FC236}">
                <a16:creationId xmlns:a16="http://schemas.microsoft.com/office/drawing/2014/main" id="{ADF2AD7E-79CB-7D08-8787-DD8197A33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87" y="4625811"/>
            <a:ext cx="6856529" cy="2016991"/>
          </a:xfrm>
          <a:prstGeom prst="rect">
            <a:avLst/>
          </a:prstGeom>
        </p:spPr>
      </p:pic>
    </p:spTree>
    <p:extLst>
      <p:ext uri="{BB962C8B-B14F-4D97-AF65-F5344CB8AC3E}">
        <p14:creationId xmlns:p14="http://schemas.microsoft.com/office/powerpoint/2010/main" val="266893742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 objective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A6AE47-D192-4FD3-52E0-8E7D4809992B}"/>
              </a:ext>
            </a:extLst>
          </p:cNvPr>
          <p:cNvSpPr txBox="1"/>
          <p:nvPr/>
        </p:nvSpPr>
        <p:spPr>
          <a:xfrm>
            <a:off x="1352939" y="201541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78A15D3F-D9EB-4174-616D-8C57848E56F1}"/>
              </a:ext>
            </a:extLst>
          </p:cNvPr>
          <p:cNvSpPr txBox="1"/>
          <p:nvPr/>
        </p:nvSpPr>
        <p:spPr>
          <a:xfrm>
            <a:off x="611932" y="882740"/>
            <a:ext cx="10968136" cy="2487861"/>
          </a:xfrm>
          <a:prstGeom prst="rect">
            <a:avLst/>
          </a:prstGeom>
          <a:noFill/>
        </p:spPr>
        <p:txBody>
          <a:bodyPr wrap="square" rtlCol="0" anchor="ctr">
            <a:spAutoFit/>
          </a:bodyPr>
          <a:lstStyle/>
          <a:p>
            <a:pPr marL="342900" indent="-342900">
              <a:spcBef>
                <a:spcPts val="50"/>
              </a:spcBef>
              <a:buFont typeface="Courier New" panose="02070309020205020404" pitchFamily="49" charset="0"/>
              <a:buChar char="o"/>
            </a:pPr>
            <a:r>
              <a:rPr lang="en-US" sz="2200" dirty="0"/>
              <a:t>Superstore Data Analysis project dives into </a:t>
            </a:r>
            <a:r>
              <a:rPr lang="en-US" sz="2200" b="1" i="1" dirty="0"/>
              <a:t>sales &amp; profit patterns according to geographical distribution</a:t>
            </a:r>
            <a:r>
              <a:rPr lang="en-US" sz="2200" dirty="0"/>
              <a:t>, </a:t>
            </a:r>
            <a:r>
              <a:rPr lang="en-US" sz="2200" b="1" i="1" dirty="0"/>
              <a:t>product performance</a:t>
            </a:r>
            <a:r>
              <a:rPr lang="en-US" sz="2200" dirty="0"/>
              <a:t> and </a:t>
            </a:r>
            <a:r>
              <a:rPr lang="en-US" sz="2200" b="1" i="1" dirty="0"/>
              <a:t>customer behavior</a:t>
            </a:r>
            <a:r>
              <a:rPr lang="en-US" sz="2200" b="1" dirty="0"/>
              <a:t> </a:t>
            </a:r>
            <a:r>
              <a:rPr lang="en-US" sz="2200" dirty="0"/>
              <a:t>providing insights that inform decision makers with strategic outcomes to achieve continued success and refinement of the Superstore.</a:t>
            </a:r>
          </a:p>
          <a:p>
            <a:pPr>
              <a:spcBef>
                <a:spcPts val="50"/>
              </a:spcBef>
            </a:pPr>
            <a:endParaRPr lang="en-US" sz="2200" dirty="0"/>
          </a:p>
          <a:p>
            <a:pPr marL="342900" indent="-342900">
              <a:spcBef>
                <a:spcPts val="50"/>
              </a:spcBef>
              <a:buFont typeface="Courier New" panose="02070309020205020404" pitchFamily="49" charset="0"/>
              <a:buChar char="o"/>
            </a:pPr>
            <a:r>
              <a:rPr lang="en-US" sz="2200" dirty="0"/>
              <a:t>The analysis aims to uncover </a:t>
            </a:r>
            <a:r>
              <a:rPr lang="en-US" sz="2200" i="1" dirty="0"/>
              <a:t>trends and preferences </a:t>
            </a:r>
            <a:r>
              <a:rPr lang="en-US" sz="2200" dirty="0"/>
              <a:t>in the data to aid different company departments achieve increasing Profit and targeting the right audience.</a:t>
            </a:r>
          </a:p>
        </p:txBody>
      </p:sp>
      <p:pic>
        <p:nvPicPr>
          <p:cNvPr id="13" name="Picture 12" descr="A close-up of a graph&#10;&#10;Description automatically generated">
            <a:extLst>
              <a:ext uri="{FF2B5EF4-FFF2-40B4-BE49-F238E27FC236}">
                <a16:creationId xmlns:a16="http://schemas.microsoft.com/office/drawing/2014/main" id="{ADDC3888-8713-D1D5-3242-1E55A4728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71" y="3484679"/>
            <a:ext cx="11062996" cy="3158565"/>
          </a:xfrm>
          <a:prstGeom prst="rect">
            <a:avLst/>
          </a:prstGeom>
        </p:spPr>
      </p:pic>
    </p:spTree>
    <p:extLst>
      <p:ext uri="{BB962C8B-B14F-4D97-AF65-F5344CB8AC3E}">
        <p14:creationId xmlns:p14="http://schemas.microsoft.com/office/powerpoint/2010/main" val="422574333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638175" y="365125"/>
            <a:ext cx="3177301" cy="1473199"/>
          </a:xfrm>
        </p:spPr>
        <p:txBody>
          <a:bodyPr>
            <a:normAutofit/>
          </a:bodyPr>
          <a:lstStyle/>
          <a:p>
            <a:pPr algn="ctr"/>
            <a:r>
              <a:rPr lang="en-US" sz="3000" dirty="0"/>
              <a:t>Step 4: Visualization</a:t>
            </a:r>
          </a:p>
        </p:txBody>
      </p:sp>
      <p:sp>
        <p:nvSpPr>
          <p:cNvPr id="3" name="Title 1">
            <a:extLst>
              <a:ext uri="{FF2B5EF4-FFF2-40B4-BE49-F238E27FC236}">
                <a16:creationId xmlns:a16="http://schemas.microsoft.com/office/drawing/2014/main" id="{0916AF29-BA60-855D-7F44-8EEC8005185E}"/>
              </a:ext>
            </a:extLst>
          </p:cNvPr>
          <p:cNvSpPr txBox="1">
            <a:spLocks/>
          </p:cNvSpPr>
          <p:nvPr/>
        </p:nvSpPr>
        <p:spPr>
          <a:xfrm>
            <a:off x="9060023" y="3429000"/>
            <a:ext cx="2577193" cy="19717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And finally saving the file :)</a:t>
            </a:r>
          </a:p>
        </p:txBody>
      </p:sp>
      <p:pic>
        <p:nvPicPr>
          <p:cNvPr id="9" name="Picture 8" descr="A screenshot of a computer code&#10;&#10;Description automatically generated">
            <a:extLst>
              <a:ext uri="{FF2B5EF4-FFF2-40B4-BE49-F238E27FC236}">
                <a16:creationId xmlns:a16="http://schemas.microsoft.com/office/drawing/2014/main" id="{85820C06-DD9D-20BC-5858-06F6A6E8E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476" y="288119"/>
            <a:ext cx="6585823" cy="1689843"/>
          </a:xfrm>
          <a:prstGeom prst="rect">
            <a:avLst/>
          </a:prstGeom>
        </p:spPr>
      </p:pic>
      <p:pic>
        <p:nvPicPr>
          <p:cNvPr id="11" name="Picture 10" descr="A graph with blue lines and a red arrow pointing to the top&#10;&#10;Description automatically generated">
            <a:extLst>
              <a:ext uri="{FF2B5EF4-FFF2-40B4-BE49-F238E27FC236}">
                <a16:creationId xmlns:a16="http://schemas.microsoft.com/office/drawing/2014/main" id="{3673B86F-2881-47FF-E00F-AD83B526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9" y="1977962"/>
            <a:ext cx="7470060" cy="3749365"/>
          </a:xfrm>
          <a:prstGeom prst="rect">
            <a:avLst/>
          </a:prstGeom>
        </p:spPr>
      </p:pic>
      <p:pic>
        <p:nvPicPr>
          <p:cNvPr id="13" name="Picture 12">
            <a:extLst>
              <a:ext uri="{FF2B5EF4-FFF2-40B4-BE49-F238E27FC236}">
                <a16:creationId xmlns:a16="http://schemas.microsoft.com/office/drawing/2014/main" id="{A6F31790-273A-8CC3-3547-8A0935892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419" y="5727327"/>
            <a:ext cx="5875529" cy="584652"/>
          </a:xfrm>
          <a:prstGeom prst="rect">
            <a:avLst/>
          </a:prstGeom>
          <a:effectLst>
            <a:outerShdw blurRad="63500" sx="102000" sy="102000" algn="ctr" rotWithShape="0">
              <a:prstClr val="black">
                <a:alpha val="40000"/>
              </a:prstClr>
            </a:outerShdw>
          </a:effectLst>
        </p:spPr>
      </p:pic>
      <p:sp>
        <p:nvSpPr>
          <p:cNvPr id="14" name="Arrow: Down 13">
            <a:extLst>
              <a:ext uri="{FF2B5EF4-FFF2-40B4-BE49-F238E27FC236}">
                <a16:creationId xmlns:a16="http://schemas.microsoft.com/office/drawing/2014/main" id="{3C4D2F0A-3B0C-983D-2FF9-412F5F5E9F93}"/>
              </a:ext>
            </a:extLst>
          </p:cNvPr>
          <p:cNvSpPr/>
          <p:nvPr/>
        </p:nvSpPr>
        <p:spPr>
          <a:xfrm>
            <a:off x="10196025" y="4982207"/>
            <a:ext cx="410547" cy="5846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44088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1082351" y="607722"/>
            <a:ext cx="10290109" cy="883148"/>
          </a:xfrm>
        </p:spPr>
        <p:txBody>
          <a:bodyPr>
            <a:normAutofit/>
          </a:bodyPr>
          <a:lstStyle/>
          <a:p>
            <a:r>
              <a:rPr lang="en-US" sz="3000" dirty="0"/>
              <a:t>Forecasting Insights</a:t>
            </a:r>
          </a:p>
        </p:txBody>
      </p:sp>
      <p:sp>
        <p:nvSpPr>
          <p:cNvPr id="4" name="Content Placeholder 3">
            <a:extLst>
              <a:ext uri="{FF2B5EF4-FFF2-40B4-BE49-F238E27FC236}">
                <a16:creationId xmlns:a16="http://schemas.microsoft.com/office/drawing/2014/main" id="{80EBFEB0-ADA7-1072-299D-E6A37CCBFBB7}"/>
              </a:ext>
            </a:extLst>
          </p:cNvPr>
          <p:cNvSpPr>
            <a:spLocks noGrp="1"/>
          </p:cNvSpPr>
          <p:nvPr>
            <p:ph idx="1"/>
          </p:nvPr>
        </p:nvSpPr>
        <p:spPr>
          <a:xfrm>
            <a:off x="971600" y="1851992"/>
            <a:ext cx="10543592" cy="4290392"/>
          </a:xfrm>
        </p:spPr>
        <p:txBody>
          <a:bodyPr>
            <a:noAutofit/>
          </a:bodyPr>
          <a:lstStyle/>
          <a:p>
            <a:pPr marL="0" indent="0">
              <a:buNone/>
            </a:pPr>
            <a:r>
              <a:rPr lang="en-US" sz="2400" u="sng" dirty="0"/>
              <a:t>Sales Trends Analysis (Historical Data):</a:t>
            </a:r>
          </a:p>
          <a:p>
            <a:r>
              <a:rPr lang="en-US" sz="2400" dirty="0"/>
              <a:t>The historical sales data, plotted against the time index, reveals the overall trend of sales over the past months. </a:t>
            </a:r>
          </a:p>
          <a:p>
            <a:r>
              <a:rPr lang="en-US" sz="2400" dirty="0"/>
              <a:t>The trend line is upward, it indicates growing demand and improving sales.</a:t>
            </a:r>
          </a:p>
          <a:p>
            <a:pPr marL="0" indent="0">
              <a:buNone/>
            </a:pPr>
            <a:endParaRPr lang="en-US" sz="2400" u="sng" dirty="0"/>
          </a:p>
          <a:p>
            <a:pPr marL="0" indent="0">
              <a:buNone/>
            </a:pPr>
            <a:r>
              <a:rPr lang="en-US" sz="2400" u="sng" dirty="0"/>
              <a:t>Future Sales Forecasting (Next 12 Months):</a:t>
            </a:r>
          </a:p>
          <a:p>
            <a:r>
              <a:rPr lang="en-US" sz="2400" dirty="0"/>
              <a:t>Based on the forecasted sales, the model predicts an increase in future sales over the next 12 months, it suggests growth opportunities. This could guide business decisions such as </a:t>
            </a:r>
            <a:r>
              <a:rPr lang="en-US" sz="2400" b="1" dirty="0"/>
              <a:t>ramping up production, increasing inventory, or expanding marketing efforts.</a:t>
            </a:r>
          </a:p>
        </p:txBody>
      </p:sp>
      <p:pic>
        <p:nvPicPr>
          <p:cNvPr id="6" name="Picture 5" descr="A graph with a question mark&#10;&#10;Description automatically generated">
            <a:extLst>
              <a:ext uri="{FF2B5EF4-FFF2-40B4-BE49-F238E27FC236}">
                <a16:creationId xmlns:a16="http://schemas.microsoft.com/office/drawing/2014/main" id="{397AA19F-DACC-2F06-AF3F-3F80E405C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060" y="247678"/>
            <a:ext cx="2374417" cy="1781315"/>
          </a:xfrm>
          <a:prstGeom prst="rect">
            <a:avLst/>
          </a:prstGeom>
        </p:spPr>
      </p:pic>
    </p:spTree>
    <p:extLst>
      <p:ext uri="{BB962C8B-B14F-4D97-AF65-F5344CB8AC3E}">
        <p14:creationId xmlns:p14="http://schemas.microsoft.com/office/powerpoint/2010/main" val="45929953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a:bodyPr>
          <a:lstStyle/>
          <a:p>
            <a:pPr algn="ctr"/>
            <a:r>
              <a:rPr lang="en-US" sz="4800" b="1" dirty="0"/>
              <a:t>5.</a:t>
            </a:r>
            <a:r>
              <a:rPr lang="en-US" sz="4800" dirty="0"/>
              <a:t> </a:t>
            </a:r>
            <a:r>
              <a:rPr lang="en-US" sz="4800" b="1" dirty="0"/>
              <a:t>Tableau dashboard</a:t>
            </a:r>
          </a:p>
        </p:txBody>
      </p:sp>
    </p:spTree>
    <p:extLst>
      <p:ext uri="{BB962C8B-B14F-4D97-AF65-F5344CB8AC3E}">
        <p14:creationId xmlns:p14="http://schemas.microsoft.com/office/powerpoint/2010/main" val="230658676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4E57FD4-4B6D-DF5A-5CD5-11EA6EE6005E}"/>
              </a:ext>
            </a:extLst>
          </p:cNvPr>
          <p:cNvPicPr>
            <a:picLocks noChangeAspect="1"/>
          </p:cNvPicPr>
          <p:nvPr/>
        </p:nvPicPr>
        <p:blipFill>
          <a:blip r:embed="rId2">
            <a:extLst>
              <a:ext uri="{28A0092B-C50C-407E-A947-70E740481C1C}">
                <a14:useLocalDpi xmlns:a14="http://schemas.microsoft.com/office/drawing/2010/main" val="0"/>
              </a:ext>
            </a:extLst>
          </a:blip>
          <a:srcRect l="11172" t="10125" r="11718" b="9430"/>
          <a:stretch/>
        </p:blipFill>
        <p:spPr>
          <a:xfrm>
            <a:off x="690563" y="258029"/>
            <a:ext cx="10810874" cy="6341941"/>
          </a:xfrm>
          <a:prstGeom prst="rect">
            <a:avLst/>
          </a:prstGeom>
        </p:spPr>
      </p:pic>
    </p:spTree>
    <p:extLst>
      <p:ext uri="{BB962C8B-B14F-4D97-AF65-F5344CB8AC3E}">
        <p14:creationId xmlns:p14="http://schemas.microsoft.com/office/powerpoint/2010/main" val="370160156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8DC567"/>
            </a:gs>
            <a:gs pos="100000">
              <a:schemeClr val="accent4"/>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mputer screen with a graph&#10;&#10;Description automatically generated with medium confidence">
            <a:extLst>
              <a:ext uri="{FF2B5EF4-FFF2-40B4-BE49-F238E27FC236}">
                <a16:creationId xmlns:a16="http://schemas.microsoft.com/office/drawing/2014/main" id="{2A386B00-8B70-5863-8C97-85A873EFA47D}"/>
              </a:ext>
            </a:extLst>
          </p:cNvPr>
          <p:cNvPicPr>
            <a:picLocks noChangeAspect="1"/>
          </p:cNvPicPr>
          <p:nvPr/>
        </p:nvPicPr>
        <p:blipFill rotWithShape="1">
          <a:blip r:embed="rId2">
            <a:extLst>
              <a:ext uri="{28A0092B-C50C-407E-A947-70E740481C1C}">
                <a14:useLocalDpi xmlns:a14="http://schemas.microsoft.com/office/drawing/2010/main" val="0"/>
              </a:ext>
            </a:extLst>
          </a:blip>
          <a:srcRect l="6307" t="6560" r="40189" b="33571"/>
          <a:stretch/>
        </p:blipFill>
        <p:spPr>
          <a:xfrm>
            <a:off x="688910" y="252592"/>
            <a:ext cx="10814180" cy="6352816"/>
          </a:xfrm>
          <a:prstGeom prst="rect">
            <a:avLst/>
          </a:prstGeom>
        </p:spPr>
      </p:pic>
    </p:spTree>
    <p:extLst>
      <p:ext uri="{BB962C8B-B14F-4D97-AF65-F5344CB8AC3E}">
        <p14:creationId xmlns:p14="http://schemas.microsoft.com/office/powerpoint/2010/main" val="356248723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many different colored lines&#10;&#10;Description automatically generated with medium confidence">
            <a:extLst>
              <a:ext uri="{FF2B5EF4-FFF2-40B4-BE49-F238E27FC236}">
                <a16:creationId xmlns:a16="http://schemas.microsoft.com/office/drawing/2014/main" id="{5FEE6E2F-3416-DE22-4FFD-36A9B4F2F707}"/>
              </a:ext>
            </a:extLst>
          </p:cNvPr>
          <p:cNvPicPr>
            <a:picLocks noChangeAspect="1"/>
          </p:cNvPicPr>
          <p:nvPr/>
        </p:nvPicPr>
        <p:blipFill>
          <a:blip r:embed="rId2">
            <a:extLst>
              <a:ext uri="{28A0092B-C50C-407E-A947-70E740481C1C}">
                <a14:useLocalDpi xmlns:a14="http://schemas.microsoft.com/office/drawing/2010/main" val="0"/>
              </a:ext>
            </a:extLst>
          </a:blip>
          <a:srcRect l="7417" t="12202" r="40980" b="29314"/>
          <a:stretch/>
        </p:blipFill>
        <p:spPr>
          <a:xfrm>
            <a:off x="704021" y="226180"/>
            <a:ext cx="10783957" cy="6405639"/>
          </a:xfrm>
          <a:prstGeom prst="rect">
            <a:avLst/>
          </a:prstGeom>
        </p:spPr>
      </p:pic>
    </p:spTree>
    <p:extLst>
      <p:ext uri="{BB962C8B-B14F-4D97-AF65-F5344CB8AC3E}">
        <p14:creationId xmlns:p14="http://schemas.microsoft.com/office/powerpoint/2010/main" val="360268794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C37785A-564E-586D-D54C-EE6B5E7C19E9}"/>
              </a:ext>
            </a:extLst>
          </p:cNvPr>
          <p:cNvPicPr>
            <a:picLocks noChangeAspect="1"/>
          </p:cNvPicPr>
          <p:nvPr/>
        </p:nvPicPr>
        <p:blipFill>
          <a:blip r:embed="rId2">
            <a:extLst>
              <a:ext uri="{28A0092B-C50C-407E-A947-70E740481C1C}">
                <a14:useLocalDpi xmlns:a14="http://schemas.microsoft.com/office/drawing/2010/main" val="0"/>
              </a:ext>
            </a:extLst>
          </a:blip>
          <a:srcRect l="10262" t="9849" r="11622" b="8847"/>
          <a:stretch/>
        </p:blipFill>
        <p:spPr>
          <a:xfrm>
            <a:off x="731473" y="287560"/>
            <a:ext cx="10729053" cy="6282879"/>
          </a:xfrm>
          <a:prstGeom prst="rect">
            <a:avLst/>
          </a:prstGeom>
        </p:spPr>
      </p:pic>
    </p:spTree>
    <p:extLst>
      <p:ext uri="{BB962C8B-B14F-4D97-AF65-F5344CB8AC3E}">
        <p14:creationId xmlns:p14="http://schemas.microsoft.com/office/powerpoint/2010/main" val="199572125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1446242"/>
          </a:xfrm>
        </p:spPr>
        <p:txBody>
          <a:bodyPr vert="horz" lIns="91440" tIns="45720" rIns="91440" bIns="45720" rtlCol="0" anchor="b">
            <a:normAutofit/>
          </a:bodyPr>
          <a:lstStyle/>
          <a:p>
            <a:pPr algn="ctr"/>
            <a:r>
              <a:rPr lang="en-US" sz="4800" b="1" dirty="0"/>
              <a:t>6.</a:t>
            </a:r>
            <a:r>
              <a:rPr lang="en-US" sz="4800" dirty="0"/>
              <a:t> </a:t>
            </a:r>
            <a:r>
              <a:rPr lang="en-US" sz="4800" b="1" dirty="0"/>
              <a:t>Insights &amp; Recommendations</a:t>
            </a:r>
          </a:p>
        </p:txBody>
      </p:sp>
    </p:spTree>
    <p:extLst>
      <p:ext uri="{BB962C8B-B14F-4D97-AF65-F5344CB8AC3E}">
        <p14:creationId xmlns:p14="http://schemas.microsoft.com/office/powerpoint/2010/main" val="222729529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p:nvPr>
        </p:nvSpPr>
        <p:spPr/>
        <p:txBody>
          <a:bodyPr/>
          <a:lstStyle/>
          <a:p>
            <a:r>
              <a:rPr lang="en-US" dirty="0"/>
              <a:t>Project analysis slide 5</a:t>
            </a:r>
          </a:p>
        </p:txBody>
      </p:sp>
      <p:sp>
        <p:nvSpPr>
          <p:cNvPr id="2" name="Content Placeholder 1">
            <a:extLst>
              <a:ext uri="{FF2B5EF4-FFF2-40B4-BE49-F238E27FC236}">
                <a16:creationId xmlns:a16="http://schemas.microsoft.com/office/drawing/2014/main" id="{AD3112AD-8663-D2A7-2E30-24B6467F49E5}"/>
              </a:ext>
            </a:extLst>
          </p:cNvPr>
          <p:cNvSpPr>
            <a:spLocks noGrp="1"/>
          </p:cNvSpPr>
          <p:nvPr>
            <p:ph idx="1"/>
          </p:nvPr>
        </p:nvSpPr>
        <p:spPr>
          <a:xfrm>
            <a:off x="513183" y="1255346"/>
            <a:ext cx="11252719" cy="5122904"/>
          </a:xfrm>
        </p:spPr>
        <p:txBody>
          <a:bodyPr>
            <a:normAutofit/>
          </a:bodyPr>
          <a:lstStyle/>
          <a:p>
            <a:pPr marL="0" indent="0">
              <a:buNone/>
            </a:pPr>
            <a:r>
              <a:rPr lang="en-US" sz="1800" b="1" dirty="0"/>
              <a:t>1. Total Sales, Quantity, and Profit:</a:t>
            </a:r>
          </a:p>
          <a:p>
            <a:pPr marL="0" indent="0">
              <a:buNone/>
            </a:pPr>
            <a:r>
              <a:rPr lang="en-US" sz="1800" dirty="0"/>
              <a:t>These values give an overall snapshot of the business's performance in terms of revenue, product quantity sold, and profitability.</a:t>
            </a:r>
            <a:endParaRPr lang="en-US" sz="1800" b="1" dirty="0"/>
          </a:p>
          <a:p>
            <a:pPr marL="0" indent="0">
              <a:buNone/>
            </a:pPr>
            <a:r>
              <a:rPr lang="en-US" sz="1800" b="1" dirty="0"/>
              <a:t>2. Trends (Sales, Quantity, and Profit):</a:t>
            </a:r>
          </a:p>
          <a:p>
            <a:pPr marL="0" indent="0">
              <a:buNone/>
            </a:pPr>
            <a:r>
              <a:rPr lang="en-US" sz="1800" dirty="0"/>
              <a:t>The </a:t>
            </a:r>
            <a:r>
              <a:rPr lang="en-US" sz="1800" b="1" dirty="0"/>
              <a:t>sales trend</a:t>
            </a:r>
            <a:r>
              <a:rPr lang="en-US" sz="1800" dirty="0"/>
              <a:t>, </a:t>
            </a:r>
            <a:r>
              <a:rPr lang="en-US" sz="1800" b="1" dirty="0"/>
              <a:t>quantity trend</a:t>
            </a:r>
            <a:r>
              <a:rPr lang="en-US" sz="1800" dirty="0"/>
              <a:t>, and </a:t>
            </a:r>
            <a:r>
              <a:rPr lang="en-US" sz="1800" b="1" dirty="0"/>
              <a:t>profit trend</a:t>
            </a:r>
            <a:r>
              <a:rPr lang="en-US" sz="1800" dirty="0"/>
              <a:t> show some fluctuations but with a positive direction towards the end. This indicates that business performance has been improving recently.</a:t>
            </a:r>
          </a:p>
          <a:p>
            <a:pPr marL="0" indent="0">
              <a:buNone/>
            </a:pPr>
            <a:r>
              <a:rPr lang="en-US" sz="1800" b="1" dirty="0"/>
              <a:t>3. Regional Performance:</a:t>
            </a:r>
          </a:p>
          <a:p>
            <a:pPr marL="0" indent="0">
              <a:buNone/>
            </a:pPr>
            <a:r>
              <a:rPr lang="en-US" sz="1800" b="1" u="sng" dirty="0"/>
              <a:t>Sales</a:t>
            </a:r>
            <a:r>
              <a:rPr lang="en-US" sz="1800" dirty="0"/>
              <a:t>: 	</a:t>
            </a:r>
            <a:r>
              <a:rPr lang="en-US" sz="1800" b="1" dirty="0"/>
              <a:t>West</a:t>
            </a:r>
            <a:r>
              <a:rPr lang="en-US" sz="1800" dirty="0"/>
              <a:t> is the highest-performing region, with $725,458 in sales. </a:t>
            </a:r>
            <a:r>
              <a:rPr lang="en-US" sz="1800" b="1" dirty="0"/>
              <a:t>East</a:t>
            </a:r>
            <a:r>
              <a:rPr lang="en-US" sz="1800" dirty="0"/>
              <a:t> follows closely with $678,781 in sales. </a:t>
            </a:r>
            <a:r>
              <a:rPr lang="en-US" sz="1800" b="1" dirty="0"/>
              <a:t>Central</a:t>
            </a:r>
            <a:r>
              <a:rPr lang="en-US" sz="1800" dirty="0"/>
              <a:t> and </a:t>
            </a:r>
            <a:r>
              <a:rPr lang="en-US" sz="1800" b="1" dirty="0"/>
              <a:t>South</a:t>
            </a:r>
            <a:r>
              <a:rPr lang="en-US" sz="1800" dirty="0"/>
              <a:t> regions are behind with $501,240 and $391,722, respectively.</a:t>
            </a:r>
          </a:p>
          <a:p>
            <a:pPr marL="0" indent="0">
              <a:buNone/>
            </a:pPr>
            <a:r>
              <a:rPr lang="en-US" sz="1800" b="1" u="sng" dirty="0"/>
              <a:t>Quantity</a:t>
            </a:r>
            <a:r>
              <a:rPr lang="en-US" sz="1800" dirty="0"/>
              <a:t>: </a:t>
            </a:r>
            <a:r>
              <a:rPr lang="en-US" sz="1800" b="1" dirty="0"/>
              <a:t>West</a:t>
            </a:r>
            <a:r>
              <a:rPr lang="en-US" sz="1800" dirty="0"/>
              <a:t> leads in quantity sold (12,266 units), followed by the </a:t>
            </a:r>
            <a:r>
              <a:rPr lang="en-US" sz="1800" b="1" dirty="0"/>
              <a:t>East</a:t>
            </a:r>
            <a:r>
              <a:rPr lang="en-US" sz="1800" dirty="0"/>
              <a:t> (10,618 units). The </a:t>
            </a:r>
            <a:r>
              <a:rPr lang="en-US" sz="1800" b="1" dirty="0"/>
              <a:t>Central</a:t>
            </a:r>
            <a:r>
              <a:rPr lang="en-US" sz="1800" dirty="0"/>
              <a:t> (8,780 units) and </a:t>
            </a:r>
            <a:r>
              <a:rPr lang="en-US" sz="1800" b="1" dirty="0"/>
              <a:t>South</a:t>
            </a:r>
            <a:r>
              <a:rPr lang="en-US" sz="1800" dirty="0"/>
              <a:t> (6,209 units) regions have the lowest quantity.</a:t>
            </a:r>
          </a:p>
          <a:p>
            <a:pPr marL="0" indent="0">
              <a:buNone/>
            </a:pPr>
            <a:r>
              <a:rPr lang="en-US" sz="1800" b="1" u="sng" dirty="0"/>
              <a:t>Profit:</a:t>
            </a:r>
            <a:r>
              <a:rPr lang="en-US" sz="1800" b="1" dirty="0"/>
              <a:t> </a:t>
            </a:r>
            <a:r>
              <a:rPr lang="en-US" sz="1800" dirty="0"/>
              <a:t>The </a:t>
            </a:r>
            <a:r>
              <a:rPr lang="en-US" sz="1800" b="1" dirty="0"/>
              <a:t>West</a:t>
            </a:r>
            <a:r>
              <a:rPr lang="en-US" sz="1800" dirty="0"/>
              <a:t> region leads in profitability with $108,418 in profit. The </a:t>
            </a:r>
            <a:r>
              <a:rPr lang="en-US" sz="1800" b="1" dirty="0"/>
              <a:t>East</a:t>
            </a:r>
            <a:r>
              <a:rPr lang="en-US" sz="1800" dirty="0"/>
              <a:t> region is close behind at $91,523. </a:t>
            </a:r>
            <a:r>
              <a:rPr lang="en-US" sz="1800" b="1" dirty="0"/>
              <a:t>Central</a:t>
            </a:r>
            <a:r>
              <a:rPr lang="en-US" sz="1800" dirty="0"/>
              <a:t> and </a:t>
            </a:r>
            <a:r>
              <a:rPr lang="en-US" sz="1800" b="1" dirty="0"/>
              <a:t>South</a:t>
            </a:r>
            <a:r>
              <a:rPr lang="en-US" sz="1800" dirty="0"/>
              <a:t> regions have profits of $65,749 and $39,706, respectively.</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513183" y="479749"/>
            <a:ext cx="11252719"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TextBox 2">
            <a:extLst>
              <a:ext uri="{FF2B5EF4-FFF2-40B4-BE49-F238E27FC236}">
                <a16:creationId xmlns:a16="http://schemas.microsoft.com/office/drawing/2014/main" id="{5BE565C3-319D-ED54-EC8C-12F21EE093F3}"/>
              </a:ext>
            </a:extLst>
          </p:cNvPr>
          <p:cNvSpPr txBox="1"/>
          <p:nvPr/>
        </p:nvSpPr>
        <p:spPr>
          <a:xfrm>
            <a:off x="5080000" y="479749"/>
            <a:ext cx="1879600" cy="523220"/>
          </a:xfrm>
          <a:prstGeom prst="rect">
            <a:avLst/>
          </a:prstGeom>
          <a:noFill/>
        </p:spPr>
        <p:txBody>
          <a:bodyPr wrap="square" rtlCol="0">
            <a:spAutoFit/>
          </a:bodyPr>
          <a:lstStyle/>
          <a:p>
            <a:r>
              <a:rPr lang="en-US" sz="2800" b="1" u="sng" dirty="0"/>
              <a:t>Overview:</a:t>
            </a:r>
          </a:p>
        </p:txBody>
      </p:sp>
    </p:spTree>
    <p:extLst>
      <p:ext uri="{BB962C8B-B14F-4D97-AF65-F5344CB8AC3E}">
        <p14:creationId xmlns:p14="http://schemas.microsoft.com/office/powerpoint/2010/main" val="121214092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p:nvPr>
        </p:nvSpPr>
        <p:spPr/>
        <p:txBody>
          <a:bodyPr/>
          <a:lstStyle/>
          <a:p>
            <a:r>
              <a:rPr lang="en-US" dirty="0"/>
              <a:t>Project analysis slide 5</a:t>
            </a:r>
          </a:p>
        </p:txBody>
      </p:sp>
      <p:sp>
        <p:nvSpPr>
          <p:cNvPr id="2" name="Content Placeholder 1">
            <a:extLst>
              <a:ext uri="{FF2B5EF4-FFF2-40B4-BE49-F238E27FC236}">
                <a16:creationId xmlns:a16="http://schemas.microsoft.com/office/drawing/2014/main" id="{AD3112AD-8663-D2A7-2E30-24B6467F49E5}"/>
              </a:ext>
            </a:extLst>
          </p:cNvPr>
          <p:cNvSpPr>
            <a:spLocks noGrp="1"/>
          </p:cNvSpPr>
          <p:nvPr>
            <p:ph idx="1"/>
          </p:nvPr>
        </p:nvSpPr>
        <p:spPr>
          <a:xfrm>
            <a:off x="614266" y="196138"/>
            <a:ext cx="10963468" cy="6245302"/>
          </a:xfrm>
        </p:spPr>
        <p:txBody>
          <a:bodyPr>
            <a:normAutofit/>
          </a:bodyPr>
          <a:lstStyle/>
          <a:p>
            <a:pPr marL="0" indent="0">
              <a:buNone/>
            </a:pPr>
            <a:endParaRPr lang="en-US" sz="1800" b="1" dirty="0"/>
          </a:p>
          <a:p>
            <a:pPr marL="0" indent="0">
              <a:buNone/>
            </a:pPr>
            <a:r>
              <a:rPr lang="en-US" sz="1800" b="1" dirty="0"/>
              <a:t>4. State-Level Performance</a:t>
            </a:r>
            <a:r>
              <a:rPr lang="en-US" sz="1800" dirty="0"/>
              <a:t>:</a:t>
            </a:r>
          </a:p>
          <a:p>
            <a:pPr marL="0" indent="0">
              <a:buNone/>
            </a:pPr>
            <a:r>
              <a:rPr lang="en-US" sz="1800" dirty="0"/>
              <a:t>Some of the highest sales seem concentrated in states like California, Washington, and the northeastern regions. Quantity and Profit by State reflects a similar pattern as sales.</a:t>
            </a:r>
          </a:p>
          <a:p>
            <a:pPr marL="0" indent="0">
              <a:buNone/>
            </a:pPr>
            <a:r>
              <a:rPr lang="en-US" sz="1800" b="1" dirty="0"/>
              <a:t>5. West</a:t>
            </a:r>
            <a:r>
              <a:rPr lang="en-US" sz="1800" dirty="0"/>
              <a:t> and </a:t>
            </a:r>
            <a:r>
              <a:rPr lang="en-US" sz="1800" b="1" dirty="0"/>
              <a:t>East</a:t>
            </a:r>
            <a:r>
              <a:rPr lang="en-US" sz="1800" dirty="0"/>
              <a:t> regions dominate both in sales and profit, indicating these areas are the most lucrative.</a:t>
            </a:r>
          </a:p>
          <a:p>
            <a:pPr marL="0" indent="0">
              <a:buNone/>
            </a:pPr>
            <a:r>
              <a:rPr lang="en-US" sz="1800" dirty="0"/>
              <a:t>There might be room for improvement in the </a:t>
            </a:r>
            <a:r>
              <a:rPr lang="en-US" sz="1800" b="1" dirty="0"/>
              <a:t>Central</a:t>
            </a:r>
            <a:r>
              <a:rPr lang="en-US" sz="1800" dirty="0"/>
              <a:t> and </a:t>
            </a:r>
            <a:r>
              <a:rPr lang="en-US" sz="1800" b="1" dirty="0"/>
              <a:t>South</a:t>
            </a:r>
            <a:r>
              <a:rPr lang="en-US" sz="1800" dirty="0"/>
              <a:t> regions, where sales and profit are comparatively lower.</a:t>
            </a:r>
          </a:p>
          <a:p>
            <a:pPr marL="0" indent="0">
              <a:buNone/>
            </a:pPr>
            <a:r>
              <a:rPr lang="en-US" sz="1800" dirty="0"/>
              <a:t>The positive trends in sales, quantity, and profit suggest that the business is growing, and efforts should focus on sustaining this growth.</a:t>
            </a:r>
          </a:p>
          <a:p>
            <a:pPr marL="0" indent="0">
              <a:buNone/>
            </a:pPr>
            <a:endParaRPr lang="en-US" sz="1800" dirty="0"/>
          </a:p>
          <a:p>
            <a:pPr marL="0" indent="0">
              <a:buNone/>
            </a:pPr>
            <a:r>
              <a:rPr lang="en-US" sz="1800" b="1" dirty="0"/>
              <a:t>Recommendations:</a:t>
            </a:r>
          </a:p>
          <a:p>
            <a:pPr marL="0" indent="0">
              <a:buNone/>
            </a:pPr>
            <a:r>
              <a:rPr lang="en-US" sz="1800" dirty="0"/>
              <a:t>Explore strategies to improve performance in the Central and South regions, where sales and profit are lower.</a:t>
            </a:r>
          </a:p>
          <a:p>
            <a:pPr marL="0" indent="0">
              <a:buNone/>
            </a:pPr>
            <a:endParaRPr lang="en-US" sz="1800" dirty="0"/>
          </a:p>
        </p:txBody>
      </p:sp>
    </p:spTree>
    <p:extLst>
      <p:ext uri="{BB962C8B-B14F-4D97-AF65-F5344CB8AC3E}">
        <p14:creationId xmlns:p14="http://schemas.microsoft.com/office/powerpoint/2010/main" val="349428537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Dashboard 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188081" y="2698268"/>
            <a:ext cx="4883179" cy="2324401"/>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466093" y="2733570"/>
            <a:ext cx="4883178" cy="231989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5110391" y="2720062"/>
            <a:ext cx="4916224" cy="231386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845184" y="2731315"/>
            <a:ext cx="4883176" cy="2324401"/>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551213" y="2916943"/>
            <a:ext cx="1371600" cy="246221"/>
          </a:xfrm>
          <a:prstGeom prst="rect">
            <a:avLst/>
          </a:prstGeom>
        </p:spPr>
        <p:txBody>
          <a:bodyPr wrap="square" lIns="0" tIns="0" rIns="0" bIns="0">
            <a:spAutoFit/>
          </a:bodyPr>
          <a:lstStyle/>
          <a:p>
            <a:pPr algn="ctr"/>
            <a:r>
              <a:rPr lang="en-US" sz="1600" b="1" dirty="0">
                <a:solidFill>
                  <a:schemeClr val="bg1"/>
                </a:solidFill>
              </a:rPr>
              <a:t>Overview</a:t>
            </a:r>
          </a:p>
        </p:txBody>
      </p:sp>
      <p:sp>
        <p:nvSpPr>
          <p:cNvPr id="47" name="Rectangle 46">
            <a:extLst>
              <a:ext uri="{FF2B5EF4-FFF2-40B4-BE49-F238E27FC236}">
                <a16:creationId xmlns:a16="http://schemas.microsoft.com/office/drawing/2014/main" id="{1751D31D-3535-411D-8BAC-95CCC90AB185}"/>
              </a:ext>
            </a:extLst>
          </p:cNvPr>
          <p:cNvSpPr/>
          <p:nvPr/>
        </p:nvSpPr>
        <p:spPr>
          <a:xfrm>
            <a:off x="4240633" y="2916944"/>
            <a:ext cx="1371600" cy="246221"/>
          </a:xfrm>
          <a:prstGeom prst="rect">
            <a:avLst/>
          </a:prstGeom>
        </p:spPr>
        <p:txBody>
          <a:bodyPr wrap="square" lIns="0" tIns="0" rIns="0" bIns="0">
            <a:spAutoFit/>
          </a:bodyPr>
          <a:lstStyle/>
          <a:p>
            <a:pPr algn="ctr"/>
            <a:r>
              <a:rPr lang="en-US" sz="1600" b="1" dirty="0">
                <a:solidFill>
                  <a:schemeClr val="bg1"/>
                </a:solidFill>
              </a:rPr>
              <a:t>Sales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6892550" y="2912754"/>
            <a:ext cx="1371600" cy="246221"/>
          </a:xfrm>
          <a:prstGeom prst="rect">
            <a:avLst/>
          </a:prstGeom>
        </p:spPr>
        <p:txBody>
          <a:bodyPr wrap="square" lIns="0" tIns="0" rIns="0" bIns="0">
            <a:spAutoFit/>
          </a:bodyPr>
          <a:lstStyle/>
          <a:p>
            <a:pPr algn="ctr"/>
            <a:r>
              <a:rPr lang="en-US" sz="1600" b="1" dirty="0">
                <a:solidFill>
                  <a:schemeClr val="bg1"/>
                </a:solidFill>
              </a:rPr>
              <a:t>Profit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9372707" y="2912754"/>
            <a:ext cx="1828129" cy="246221"/>
          </a:xfrm>
          <a:prstGeom prst="rect">
            <a:avLst/>
          </a:prstGeom>
        </p:spPr>
        <p:txBody>
          <a:bodyPr wrap="square" lIns="0" tIns="0" rIns="0" bIns="0">
            <a:spAutoFit/>
          </a:bodyPr>
          <a:lstStyle/>
          <a:p>
            <a:pPr algn="ctr"/>
            <a:r>
              <a:rPr lang="en-US" sz="1600" b="1" dirty="0">
                <a:solidFill>
                  <a:schemeClr val="bg1"/>
                </a:solidFill>
              </a:rPr>
              <a:t>Discounts &amp; Trends</a:t>
            </a:r>
          </a:p>
        </p:txBody>
      </p:sp>
      <p:sp>
        <p:nvSpPr>
          <p:cNvPr id="51" name="Rectangle 50">
            <a:extLst>
              <a:ext uri="{FF2B5EF4-FFF2-40B4-BE49-F238E27FC236}">
                <a16:creationId xmlns:a16="http://schemas.microsoft.com/office/drawing/2014/main" id="{8AA18108-5B8B-4147-84A7-D30A16BEC4EA}"/>
              </a:ext>
            </a:extLst>
          </p:cNvPr>
          <p:cNvSpPr/>
          <p:nvPr/>
        </p:nvSpPr>
        <p:spPr>
          <a:xfrm>
            <a:off x="1360352" y="3499727"/>
            <a:ext cx="1752042" cy="1450782"/>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General Overview about Sales/Quantity/Profit trends over time and their distributions by Region and states</a:t>
            </a:r>
            <a:r>
              <a:rPr lang="en-US" sz="1400" dirty="0">
                <a:solidFill>
                  <a:schemeClr val="bg1"/>
                </a:solidFill>
                <a:cs typeface="Segoe UI" panose="020B0502040204020203" pitchFamily="34" charset="0"/>
              </a:rPr>
              <a:t>.</a:t>
            </a:r>
          </a:p>
        </p:txBody>
      </p:sp>
      <p:sp>
        <p:nvSpPr>
          <p:cNvPr id="52" name="Rectangle 51">
            <a:extLst>
              <a:ext uri="{FF2B5EF4-FFF2-40B4-BE49-F238E27FC236}">
                <a16:creationId xmlns:a16="http://schemas.microsoft.com/office/drawing/2014/main" id="{A8534162-B6E2-4579-9DAD-AD8DE07459BC}"/>
              </a:ext>
            </a:extLst>
          </p:cNvPr>
          <p:cNvSpPr/>
          <p:nvPr/>
        </p:nvSpPr>
        <p:spPr>
          <a:xfrm>
            <a:off x="3934189" y="3491144"/>
            <a:ext cx="1984487" cy="1450782"/>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Sales insights and distributions by customer segments and product categories. Could be directed to stakeholders</a:t>
            </a:r>
          </a:p>
        </p:txBody>
      </p:sp>
      <p:sp>
        <p:nvSpPr>
          <p:cNvPr id="54" name="Rectangle 53">
            <a:extLst>
              <a:ext uri="{FF2B5EF4-FFF2-40B4-BE49-F238E27FC236}">
                <a16:creationId xmlns:a16="http://schemas.microsoft.com/office/drawing/2014/main" id="{28FF18A5-7B4E-4493-B38D-E732E033F82F}"/>
              </a:ext>
            </a:extLst>
          </p:cNvPr>
          <p:cNvSpPr/>
          <p:nvPr/>
        </p:nvSpPr>
        <p:spPr>
          <a:xfrm>
            <a:off x="9246637" y="3429000"/>
            <a:ext cx="2090057" cy="2181751"/>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Deeper look into customer behavior and discount correlation with sales and profit .</a:t>
            </a:r>
          </a:p>
          <a:p>
            <a:pPr algn="ctr">
              <a:lnSpc>
                <a:spcPts val="1900"/>
              </a:lnSpc>
            </a:pPr>
            <a:r>
              <a:rPr lang="en-US" sz="1400" b="1" dirty="0">
                <a:solidFill>
                  <a:schemeClr val="bg1"/>
                </a:solidFill>
                <a:cs typeface="Segoe UI" panose="020B0502040204020203" pitchFamily="34" charset="0"/>
              </a:rPr>
              <a:t>Is mainly directed to the marketing team that will surely use it for their campaigns to wide our market penetration.</a:t>
            </a:r>
          </a:p>
        </p:txBody>
      </p:sp>
      <p:pic>
        <p:nvPicPr>
          <p:cNvPr id="5" name="Picture 4" descr="A green and blue graph with a green arrow&#10;&#10;Description automatically generated">
            <a:extLst>
              <a:ext uri="{FF2B5EF4-FFF2-40B4-BE49-F238E27FC236}">
                <a16:creationId xmlns:a16="http://schemas.microsoft.com/office/drawing/2014/main" id="{8ED8EE91-BCF8-73AA-5E87-60ED3E189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995" y="2037449"/>
            <a:ext cx="612710" cy="612710"/>
          </a:xfrm>
          <a:prstGeom prst="rect">
            <a:avLst/>
          </a:prstGeom>
        </p:spPr>
      </p:pic>
      <p:pic>
        <p:nvPicPr>
          <p:cNvPr id="7" name="Picture 6" descr="A blue and green logo&#10;&#10;Description automatically generated">
            <a:extLst>
              <a:ext uri="{FF2B5EF4-FFF2-40B4-BE49-F238E27FC236}">
                <a16:creationId xmlns:a16="http://schemas.microsoft.com/office/drawing/2014/main" id="{C1EC9B1B-3459-5826-A8A8-C8C74501D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160" y="2049015"/>
            <a:ext cx="559815" cy="582776"/>
          </a:xfrm>
          <a:prstGeom prst="rect">
            <a:avLst/>
          </a:prstGeom>
        </p:spPr>
      </p:pic>
      <p:pic>
        <p:nvPicPr>
          <p:cNvPr id="12" name="Picture 11" descr="A person with a speedometer&#10;&#10;Description automatically generated">
            <a:extLst>
              <a:ext uri="{FF2B5EF4-FFF2-40B4-BE49-F238E27FC236}">
                <a16:creationId xmlns:a16="http://schemas.microsoft.com/office/drawing/2014/main" id="{673CB696-FBCB-67FC-FCB4-3D7296336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255" y="2052044"/>
            <a:ext cx="614039" cy="614039"/>
          </a:xfrm>
          <a:prstGeom prst="rect">
            <a:avLst/>
          </a:prstGeom>
        </p:spPr>
      </p:pic>
      <p:pic>
        <p:nvPicPr>
          <p:cNvPr id="17" name="Picture 16" descr="A blue circle with a dollar sign&#10;&#10;Description automatically generated">
            <a:extLst>
              <a:ext uri="{FF2B5EF4-FFF2-40B4-BE49-F238E27FC236}">
                <a16:creationId xmlns:a16="http://schemas.microsoft.com/office/drawing/2014/main" id="{E4F20C0F-8231-153E-D22F-5AA467886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413" y="2078812"/>
            <a:ext cx="540416" cy="540416"/>
          </a:xfrm>
          <a:prstGeom prst="rect">
            <a:avLst/>
          </a:prstGeom>
          <a:solidFill>
            <a:schemeClr val="accent6">
              <a:lumMod val="60000"/>
              <a:lumOff val="40000"/>
            </a:schemeClr>
          </a:solidFill>
        </p:spPr>
      </p:pic>
      <p:sp>
        <p:nvSpPr>
          <p:cNvPr id="6" name="Rectangle 5">
            <a:extLst>
              <a:ext uri="{FF2B5EF4-FFF2-40B4-BE49-F238E27FC236}">
                <a16:creationId xmlns:a16="http://schemas.microsoft.com/office/drawing/2014/main" id="{5E3D3764-922C-F69D-E8D5-D098178F7B20}"/>
              </a:ext>
            </a:extLst>
          </p:cNvPr>
          <p:cNvSpPr/>
          <p:nvPr/>
        </p:nvSpPr>
        <p:spPr>
          <a:xfrm>
            <a:off x="6576258" y="3421571"/>
            <a:ext cx="1984487" cy="1938095"/>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Profit insights and distributions by customer segments and product categories. Is also directed to stakeholders,</a:t>
            </a:r>
            <a:r>
              <a:rPr lang="de-DE" sz="1400" b="1" dirty="0">
                <a:solidFill>
                  <a:schemeClr val="bg1"/>
                </a:solidFill>
                <a:cs typeface="Segoe UI" panose="020B0502040204020203" pitchFamily="34" charset="0"/>
              </a:rPr>
              <a:t> side by side with</a:t>
            </a:r>
            <a:r>
              <a:rPr lang="en-US" sz="1400" b="1" dirty="0">
                <a:solidFill>
                  <a:schemeClr val="bg1"/>
                </a:solidFill>
                <a:cs typeface="Segoe UI" panose="020B0502040204020203" pitchFamily="34" charset="0"/>
              </a:rPr>
              <a:t> the sales outcomes.</a:t>
            </a:r>
          </a:p>
        </p:txBody>
      </p:sp>
    </p:spTree>
    <p:extLst>
      <p:ext uri="{BB962C8B-B14F-4D97-AF65-F5344CB8AC3E}">
        <p14:creationId xmlns:p14="http://schemas.microsoft.com/office/powerpoint/2010/main" val="82256913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812800" y="1043609"/>
            <a:ext cx="10871200" cy="5387671"/>
          </a:xfrm>
        </p:spPr>
        <p:txBody>
          <a:bodyPr>
            <a:noAutofit/>
          </a:bodyPr>
          <a:lstStyle/>
          <a:p>
            <a:pPr algn="l"/>
            <a:r>
              <a:rPr lang="en-US" sz="1800" b="1" dirty="0"/>
              <a:t>1. Top Subcategories by Sales:</a:t>
            </a:r>
          </a:p>
          <a:p>
            <a:pPr algn="l"/>
            <a:r>
              <a:rPr lang="en-US" sz="1800" dirty="0"/>
              <a:t>The top three subcategories are : </a:t>
            </a:r>
            <a:r>
              <a:rPr lang="en-US" sz="1800" b="1" dirty="0"/>
              <a:t>Phones</a:t>
            </a:r>
            <a:r>
              <a:rPr lang="en-US" sz="1800" dirty="0"/>
              <a:t>: $330,007 - </a:t>
            </a:r>
            <a:r>
              <a:rPr lang="en-US" sz="1800" b="1" dirty="0"/>
              <a:t>Chairs</a:t>
            </a:r>
            <a:r>
              <a:rPr lang="en-US" sz="1800" dirty="0"/>
              <a:t>: $328,449 - </a:t>
            </a:r>
            <a:r>
              <a:rPr lang="en-US" sz="1800" b="1" dirty="0"/>
              <a:t>Storage</a:t>
            </a:r>
            <a:r>
              <a:rPr lang="en-US" sz="1800" dirty="0"/>
              <a:t>: $223,844</a:t>
            </a:r>
          </a:p>
          <a:p>
            <a:pPr algn="l"/>
            <a:r>
              <a:rPr lang="en-US" sz="1800" dirty="0"/>
              <a:t>These high-performing subcategories dominate in sales, with </a:t>
            </a:r>
            <a:r>
              <a:rPr lang="en-US" sz="1800" b="1" dirty="0"/>
              <a:t>phones</a:t>
            </a:r>
            <a:r>
              <a:rPr lang="en-US" sz="1800" dirty="0"/>
              <a:t> and </a:t>
            </a:r>
            <a:r>
              <a:rPr lang="en-US" sz="1800" b="1" dirty="0"/>
              <a:t>chairs</a:t>
            </a:r>
            <a:r>
              <a:rPr lang="en-US" sz="1800" dirty="0"/>
              <a:t> being the biggest contributors. There is a steep drop in sales after these top two categories, indicating that </a:t>
            </a:r>
            <a:r>
              <a:rPr lang="en-US" sz="1800" b="1" dirty="0"/>
              <a:t>Phones</a:t>
            </a:r>
            <a:r>
              <a:rPr lang="en-US" sz="1800" dirty="0"/>
              <a:t> and </a:t>
            </a:r>
            <a:r>
              <a:rPr lang="en-US" sz="1800" b="1" dirty="0"/>
              <a:t>Chairs</a:t>
            </a:r>
            <a:r>
              <a:rPr lang="en-US" sz="1800" dirty="0"/>
              <a:t> may be the focal products for the business.</a:t>
            </a:r>
          </a:p>
          <a:p>
            <a:pPr algn="l"/>
            <a:r>
              <a:rPr lang="en-US" sz="1800" b="1" dirty="0"/>
              <a:t>2. Top 10 Selling Products:</a:t>
            </a:r>
          </a:p>
          <a:p>
            <a:pPr algn="l"/>
            <a:r>
              <a:rPr lang="en-US" sz="1800" dirty="0"/>
              <a:t>The product generating the most revenue is listed at </a:t>
            </a:r>
            <a:r>
              <a:rPr lang="en-US" sz="1800" b="1" dirty="0"/>
              <a:t>$61,600 (Canon Image Copier)</a:t>
            </a:r>
            <a:r>
              <a:rPr lang="en-US" sz="1800" dirty="0"/>
              <a:t>, followed by a significant drop for the next highest product, which contributes </a:t>
            </a:r>
            <a:r>
              <a:rPr lang="en-US" sz="1800" b="1" dirty="0"/>
              <a:t>$21,871 (Fellowes PB500)</a:t>
            </a:r>
            <a:r>
              <a:rPr lang="en-US" sz="1800" dirty="0"/>
              <a:t>.</a:t>
            </a:r>
          </a:p>
          <a:p>
            <a:pPr algn="l"/>
            <a:r>
              <a:rPr lang="en-US" sz="1800" b="1" dirty="0"/>
              <a:t>3. Sales by Customer Segment:</a:t>
            </a:r>
          </a:p>
          <a:p>
            <a:pPr algn="l"/>
            <a:r>
              <a:rPr lang="en-US" sz="1800" dirty="0"/>
              <a:t>The </a:t>
            </a:r>
            <a:r>
              <a:rPr lang="en-US" sz="1800" b="1" dirty="0"/>
              <a:t>consumer segment (</a:t>
            </a:r>
            <a:r>
              <a:rPr lang="en-US" sz="1800" dirty="0"/>
              <a:t>$1,161,401) leads by a significant margin, followed by </a:t>
            </a:r>
            <a:r>
              <a:rPr lang="en-US" sz="1800" b="1" dirty="0"/>
              <a:t>corporate (</a:t>
            </a:r>
            <a:r>
              <a:rPr lang="en-US" sz="1800" dirty="0"/>
              <a:t>$706,146). This suggests that most of the sales volume comes from individual customers, with business customers also making up a large portion.</a:t>
            </a:r>
            <a:endParaRPr lang="en-US" sz="1800" b="1" dirty="0"/>
          </a:p>
          <a:p>
            <a:pPr algn="l"/>
            <a:r>
              <a:rPr lang="en-US" sz="1800" b="1" dirty="0"/>
              <a:t>4. Sales by Shipping Mode:</a:t>
            </a:r>
          </a:p>
          <a:p>
            <a:pPr algn="l"/>
            <a:r>
              <a:rPr lang="en-US" sz="1800" dirty="0"/>
              <a:t>Standard shipping is the preferred shipping mode, accounting for most sales. This indicates customers prioritize cost savings over faster shipping. Same-day shipping makes up a small portion, indicating that </a:t>
            </a:r>
            <a:r>
              <a:rPr lang="en-US" sz="1800" b="1" dirty="0"/>
              <a:t>speed is not a key concern</a:t>
            </a:r>
            <a:r>
              <a:rPr lang="en-US" sz="1800" dirty="0"/>
              <a:t> for most buyers.</a:t>
            </a:r>
          </a:p>
        </p:txBody>
      </p:sp>
      <p:sp>
        <p:nvSpPr>
          <p:cNvPr id="3" name="TextBox 2">
            <a:extLst>
              <a:ext uri="{FF2B5EF4-FFF2-40B4-BE49-F238E27FC236}">
                <a16:creationId xmlns:a16="http://schemas.microsoft.com/office/drawing/2014/main" id="{5F84AE46-0089-5428-3857-C7EB954B83E2}"/>
              </a:ext>
            </a:extLst>
          </p:cNvPr>
          <p:cNvSpPr txBox="1"/>
          <p:nvPr/>
        </p:nvSpPr>
        <p:spPr>
          <a:xfrm>
            <a:off x="4729480" y="520389"/>
            <a:ext cx="2733040" cy="523220"/>
          </a:xfrm>
          <a:prstGeom prst="rect">
            <a:avLst/>
          </a:prstGeom>
          <a:noFill/>
        </p:spPr>
        <p:txBody>
          <a:bodyPr wrap="square" rtlCol="0">
            <a:spAutoFit/>
          </a:bodyPr>
          <a:lstStyle/>
          <a:p>
            <a:r>
              <a:rPr lang="en-US" sz="2800" b="1" u="sng" dirty="0"/>
              <a:t>Sales insights:</a:t>
            </a:r>
          </a:p>
        </p:txBody>
      </p:sp>
    </p:spTree>
    <p:extLst>
      <p:ext uri="{BB962C8B-B14F-4D97-AF65-F5344CB8AC3E}">
        <p14:creationId xmlns:p14="http://schemas.microsoft.com/office/powerpoint/2010/main" val="227547836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812800" y="477520"/>
            <a:ext cx="10576560" cy="5953760"/>
          </a:xfrm>
        </p:spPr>
        <p:txBody>
          <a:bodyPr>
            <a:normAutofit/>
          </a:bodyPr>
          <a:lstStyle/>
          <a:p>
            <a:pPr algn="l"/>
            <a:r>
              <a:rPr lang="en-US" sz="1800" b="1" dirty="0"/>
              <a:t>Business Insights:</a:t>
            </a:r>
            <a:endParaRPr lang="en-US" sz="1800" b="1" strike="sngStrike" dirty="0"/>
          </a:p>
          <a:p>
            <a:pPr algn="l"/>
            <a:r>
              <a:rPr lang="en-US" sz="1800" dirty="0"/>
              <a:t>The business is heavily reliant on a few subcategories, specifically </a:t>
            </a:r>
            <a:r>
              <a:rPr lang="en-US" sz="1800" b="1" dirty="0"/>
              <a:t>Phones</a:t>
            </a:r>
            <a:r>
              <a:rPr lang="en-US" sz="1800" dirty="0"/>
              <a:t> and </a:t>
            </a:r>
            <a:r>
              <a:rPr lang="en-US" sz="1800" b="1" dirty="0"/>
              <a:t>Chairs</a:t>
            </a:r>
            <a:r>
              <a:rPr lang="en-US" sz="1800" dirty="0"/>
              <a:t>, and one top-selling product. Diversification of products should be considered to reduce the risk of relying too much on these categories.</a:t>
            </a:r>
          </a:p>
          <a:p>
            <a:pPr algn="l"/>
            <a:r>
              <a:rPr lang="en-US" sz="1800" dirty="0"/>
              <a:t>The </a:t>
            </a:r>
            <a:r>
              <a:rPr lang="en-US" sz="1800" b="1" dirty="0"/>
              <a:t>consumer segment</a:t>
            </a:r>
            <a:r>
              <a:rPr lang="en-US" sz="1800" dirty="0"/>
              <a:t> dominates sales. Focusing on strategies to expand the corporate and home office segments could further diversify revenue streams.</a:t>
            </a:r>
          </a:p>
          <a:p>
            <a:pPr algn="l"/>
            <a:r>
              <a:rPr lang="en-US" sz="1800" b="1" dirty="0"/>
              <a:t>Standard Class</a:t>
            </a:r>
            <a:r>
              <a:rPr lang="en-US" sz="1800" dirty="0"/>
              <a:t> is the most popular shipping mode. While this suggests that customers value cost savings over speed, there may be an opportunity to encourage more premium shipping options through targeted promotions or loyalty programs.</a:t>
            </a:r>
          </a:p>
          <a:p>
            <a:pPr algn="l"/>
            <a:r>
              <a:rPr lang="en-US" sz="1800" b="1" dirty="0"/>
              <a:t>Recommendations:</a:t>
            </a:r>
            <a:endParaRPr lang="en-US" sz="1800" dirty="0"/>
          </a:p>
          <a:p>
            <a:pPr algn="l"/>
            <a:r>
              <a:rPr lang="en-US" sz="1800" b="1" dirty="0"/>
              <a:t>Product Diversification</a:t>
            </a:r>
            <a:r>
              <a:rPr lang="en-US" sz="1800" dirty="0"/>
              <a:t>: While </a:t>
            </a:r>
            <a:r>
              <a:rPr lang="en-US" sz="1800" b="1" dirty="0"/>
              <a:t>Phones</a:t>
            </a:r>
            <a:r>
              <a:rPr lang="en-US" sz="1800" dirty="0"/>
              <a:t> and </a:t>
            </a:r>
            <a:r>
              <a:rPr lang="en-US" sz="1800" b="1" dirty="0"/>
              <a:t>Chairs</a:t>
            </a:r>
            <a:r>
              <a:rPr lang="en-US" sz="1800" dirty="0"/>
              <a:t> are driving revenue, the business should explore ways to promote other subcategories to </a:t>
            </a:r>
            <a:r>
              <a:rPr lang="en-US" sz="1800" b="1" dirty="0"/>
              <a:t>reduce dependency on a few product lines</a:t>
            </a:r>
            <a:r>
              <a:rPr lang="en-US" sz="1800" dirty="0"/>
              <a:t>.</a:t>
            </a:r>
          </a:p>
          <a:p>
            <a:pPr algn="l"/>
            <a:r>
              <a:rPr lang="en-US" sz="1800" b="1" dirty="0"/>
              <a:t>Improve Corporate Sales</a:t>
            </a:r>
            <a:r>
              <a:rPr lang="en-US" sz="1800" dirty="0"/>
              <a:t>: Since corporate clients represent a smaller portion of sales, consider </a:t>
            </a:r>
            <a:r>
              <a:rPr lang="en-US" sz="1800" b="1" dirty="0"/>
              <a:t>tailored marketing campaigns</a:t>
            </a:r>
            <a:r>
              <a:rPr lang="en-US" sz="1800" dirty="0"/>
              <a:t> or special offers aimed at business customers to drive growth in this segment.</a:t>
            </a:r>
          </a:p>
          <a:p>
            <a:pPr algn="l"/>
            <a:r>
              <a:rPr lang="en-US" sz="1800" b="1" dirty="0"/>
              <a:t>Shipping Upsell Strategies</a:t>
            </a:r>
            <a:r>
              <a:rPr lang="en-US" sz="1800" dirty="0"/>
              <a:t>: Develop </a:t>
            </a:r>
            <a:r>
              <a:rPr lang="en-US" sz="1800" b="1" dirty="0"/>
              <a:t>incentives for faster shipping options</a:t>
            </a:r>
            <a:r>
              <a:rPr lang="en-US" sz="1800" dirty="0"/>
              <a:t> like First Class or Same Day, especially for high-value customers or during peak seasons, to increase revenue from these more expensive shipping methods.</a:t>
            </a:r>
          </a:p>
        </p:txBody>
      </p:sp>
    </p:spTree>
    <p:extLst>
      <p:ext uri="{BB962C8B-B14F-4D97-AF65-F5344CB8AC3E}">
        <p14:creationId xmlns:p14="http://schemas.microsoft.com/office/powerpoint/2010/main" val="28756992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721360" y="1043609"/>
            <a:ext cx="11054080" cy="5387671"/>
          </a:xfrm>
        </p:spPr>
        <p:txBody>
          <a:bodyPr>
            <a:noAutofit/>
          </a:bodyPr>
          <a:lstStyle/>
          <a:p>
            <a:pPr algn="l"/>
            <a:r>
              <a:rPr lang="en-US" sz="1800" b="1" dirty="0"/>
              <a:t>1. Top Subcategories by Profit:</a:t>
            </a:r>
          </a:p>
          <a:p>
            <a:pPr algn="l"/>
            <a:r>
              <a:rPr lang="en-US" sz="1800" dirty="0"/>
              <a:t>Copiers, Phones, and Paper are the most profitable subcategories and should remain a focus. However, </a:t>
            </a:r>
            <a:r>
              <a:rPr lang="en-US" sz="1800" b="1" dirty="0"/>
              <a:t>Tables</a:t>
            </a:r>
            <a:r>
              <a:rPr lang="en-US" sz="1800" dirty="0"/>
              <a:t> are a major issue in terms of profitability, and it’s crucial to reassess their cost structure, pricing, or demand.</a:t>
            </a:r>
          </a:p>
          <a:p>
            <a:pPr algn="l"/>
            <a:r>
              <a:rPr lang="en-US" sz="1800" b="1" dirty="0"/>
              <a:t>2. Top 10 Profitable Products:</a:t>
            </a:r>
          </a:p>
          <a:p>
            <a:pPr algn="l"/>
            <a:r>
              <a:rPr lang="en-US" sz="1800" dirty="0"/>
              <a:t>The most profitable product has generated </a:t>
            </a:r>
            <a:r>
              <a:rPr lang="en-US" sz="1800" b="1" dirty="0"/>
              <a:t>$25,200</a:t>
            </a:r>
            <a:r>
              <a:rPr lang="en-US" sz="1800" dirty="0"/>
              <a:t> in profit.</a:t>
            </a:r>
          </a:p>
          <a:p>
            <a:pPr algn="l"/>
            <a:r>
              <a:rPr lang="en-US" sz="1800" dirty="0"/>
              <a:t>Other products range from </a:t>
            </a:r>
            <a:r>
              <a:rPr lang="en-US" sz="1800" b="1" dirty="0"/>
              <a:t>$7,753</a:t>
            </a:r>
            <a:r>
              <a:rPr lang="en-US" sz="1800" dirty="0"/>
              <a:t> to </a:t>
            </a:r>
            <a:r>
              <a:rPr lang="en-US" sz="1800" b="1" dirty="0"/>
              <a:t>$6,984</a:t>
            </a:r>
            <a:r>
              <a:rPr lang="en-US" sz="1800" dirty="0"/>
              <a:t>, with the bottom-performing products generating losses. The least profitable product incurs a loss of </a:t>
            </a:r>
            <a:r>
              <a:rPr lang="en-US" sz="1800" b="1" dirty="0"/>
              <a:t>- $1,811</a:t>
            </a:r>
            <a:r>
              <a:rPr lang="en-US" sz="1800" dirty="0"/>
              <a:t>.</a:t>
            </a:r>
          </a:p>
          <a:p>
            <a:pPr algn="l"/>
            <a:r>
              <a:rPr lang="en-US" sz="1800" b="1" dirty="0"/>
              <a:t>3. Sales by Customer Segment:</a:t>
            </a:r>
          </a:p>
          <a:p>
            <a:pPr algn="l"/>
            <a:r>
              <a:rPr lang="en-US" sz="1800" dirty="0"/>
              <a:t>The </a:t>
            </a:r>
            <a:r>
              <a:rPr lang="en-US" sz="1800" b="1" dirty="0"/>
              <a:t>consumer segment</a:t>
            </a:r>
            <a:r>
              <a:rPr lang="en-US" sz="1800" dirty="0"/>
              <a:t> ($134,119 in profit) is the most profitable customer segment, contributing more than the other segments combined (</a:t>
            </a:r>
            <a:r>
              <a:rPr lang="en-US" sz="1800" b="1" dirty="0"/>
              <a:t>Corporate Segment</a:t>
            </a:r>
            <a:r>
              <a:rPr lang="en-US" sz="1800" dirty="0"/>
              <a:t>: $91,979 - </a:t>
            </a:r>
            <a:r>
              <a:rPr lang="en-US" sz="1800" b="1" dirty="0"/>
              <a:t>Home Office Segment</a:t>
            </a:r>
            <a:r>
              <a:rPr lang="en-US" sz="1800" dirty="0"/>
              <a:t>: $60,299)</a:t>
            </a:r>
          </a:p>
          <a:p>
            <a:pPr algn="l"/>
            <a:r>
              <a:rPr lang="en-US" sz="1800" b="1" dirty="0"/>
              <a:t>4. Sales by Shipping Mode:</a:t>
            </a:r>
          </a:p>
          <a:p>
            <a:pPr algn="l"/>
            <a:r>
              <a:rPr lang="en-US" sz="1800" b="1" dirty="0"/>
              <a:t>Standard class shipping</a:t>
            </a:r>
            <a:r>
              <a:rPr lang="en-US" sz="1800" dirty="0"/>
              <a:t> is the most profitable, contributing substantially more than other shipping modes. </a:t>
            </a:r>
            <a:r>
              <a:rPr lang="en-US" sz="1800" b="1" dirty="0"/>
              <a:t>Same day shipping</a:t>
            </a:r>
            <a:r>
              <a:rPr lang="en-US" sz="1800" dirty="0"/>
              <a:t>, while less popular, still provides profit.</a:t>
            </a:r>
          </a:p>
        </p:txBody>
      </p:sp>
      <p:sp>
        <p:nvSpPr>
          <p:cNvPr id="3" name="TextBox 2">
            <a:extLst>
              <a:ext uri="{FF2B5EF4-FFF2-40B4-BE49-F238E27FC236}">
                <a16:creationId xmlns:a16="http://schemas.microsoft.com/office/drawing/2014/main" id="{5F84AE46-0089-5428-3857-C7EB954B83E2}"/>
              </a:ext>
            </a:extLst>
          </p:cNvPr>
          <p:cNvSpPr txBox="1"/>
          <p:nvPr/>
        </p:nvSpPr>
        <p:spPr>
          <a:xfrm>
            <a:off x="4729480" y="520389"/>
            <a:ext cx="2733040" cy="523220"/>
          </a:xfrm>
          <a:prstGeom prst="rect">
            <a:avLst/>
          </a:prstGeom>
          <a:noFill/>
        </p:spPr>
        <p:txBody>
          <a:bodyPr wrap="square" rtlCol="0">
            <a:spAutoFit/>
          </a:bodyPr>
          <a:lstStyle/>
          <a:p>
            <a:r>
              <a:rPr lang="en-US" sz="2800" b="1" u="sng" dirty="0"/>
              <a:t>Profit insights:</a:t>
            </a:r>
          </a:p>
        </p:txBody>
      </p:sp>
    </p:spTree>
    <p:extLst>
      <p:ext uri="{BB962C8B-B14F-4D97-AF65-F5344CB8AC3E}">
        <p14:creationId xmlns:p14="http://schemas.microsoft.com/office/powerpoint/2010/main" val="283516045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80720" y="314960"/>
            <a:ext cx="11054080" cy="6197600"/>
          </a:xfrm>
        </p:spPr>
        <p:txBody>
          <a:bodyPr>
            <a:noAutofit/>
          </a:bodyPr>
          <a:lstStyle/>
          <a:p>
            <a:pPr algn="l"/>
            <a:r>
              <a:rPr lang="en-US" sz="1800" b="1" u="sng" dirty="0"/>
              <a:t>Business Insights:</a:t>
            </a:r>
            <a:endParaRPr lang="en-US" sz="1800" b="1" u="sng" strike="sngStrike" dirty="0"/>
          </a:p>
          <a:p>
            <a:pPr algn="l"/>
            <a:r>
              <a:rPr lang="en-US" sz="1800" dirty="0"/>
              <a:t>The business relies heavily on certain products (e.g., copiers, phones) for profitability, while some products and subcategories (e.g., tables, bookcases) are causing significant losses. </a:t>
            </a:r>
          </a:p>
          <a:p>
            <a:pPr algn="l"/>
            <a:r>
              <a:rPr lang="en-US" sz="1800" dirty="0"/>
              <a:t>The </a:t>
            </a:r>
            <a:r>
              <a:rPr lang="en-US" sz="1800" b="1" dirty="0"/>
              <a:t>consumer segment</a:t>
            </a:r>
            <a:r>
              <a:rPr lang="en-US" sz="1800" dirty="0"/>
              <a:t> is the most lucrative. However, the </a:t>
            </a:r>
            <a:r>
              <a:rPr lang="en-US" sz="1800" b="1" dirty="0"/>
              <a:t>corporate and home office segments</a:t>
            </a:r>
            <a:r>
              <a:rPr lang="en-US" sz="1800" dirty="0"/>
              <a:t> also show good potential.</a:t>
            </a:r>
          </a:p>
          <a:p>
            <a:pPr algn="l"/>
            <a:r>
              <a:rPr lang="en-US" sz="1800" b="1" dirty="0"/>
              <a:t>Standard Class</a:t>
            </a:r>
            <a:r>
              <a:rPr lang="en-US" sz="1800" dirty="0"/>
              <a:t> is not only the most popular but also the most profitable shipping mode.</a:t>
            </a:r>
          </a:p>
          <a:p>
            <a:pPr algn="l"/>
            <a:r>
              <a:rPr lang="en-US" sz="1800" b="1" u="sng" dirty="0"/>
              <a:t>Recommendations:</a:t>
            </a:r>
            <a:endParaRPr lang="en-US" sz="1800" u="sng" dirty="0"/>
          </a:p>
          <a:p>
            <a:pPr algn="l"/>
            <a:r>
              <a:rPr lang="en-US" sz="1800" b="1" dirty="0"/>
              <a:t>Product review: </a:t>
            </a:r>
            <a:r>
              <a:rPr lang="en-US" sz="1800" dirty="0"/>
              <a:t>For </a:t>
            </a:r>
            <a:r>
              <a:rPr lang="en-US" sz="1800" b="1" dirty="0"/>
              <a:t>Tables</a:t>
            </a:r>
            <a:r>
              <a:rPr lang="en-US" sz="1800" dirty="0"/>
              <a:t>, </a:t>
            </a:r>
            <a:r>
              <a:rPr lang="en-US" sz="1800" b="1" dirty="0"/>
              <a:t>Bookcases</a:t>
            </a:r>
            <a:r>
              <a:rPr lang="en-US" sz="1800" dirty="0"/>
              <a:t>, and other loss-making items, perform an in-depth analysis to see whether they can be restructured (e.g., cost reductions, improved pricing). Consider discontinuing or limiting focus on unprofitable products. </a:t>
            </a:r>
          </a:p>
          <a:p>
            <a:pPr algn="l"/>
            <a:r>
              <a:rPr lang="en-US" sz="1800" dirty="0"/>
              <a:t>Since </a:t>
            </a:r>
            <a:r>
              <a:rPr lang="en-US" sz="1800" b="1" dirty="0"/>
              <a:t>Copiers</a:t>
            </a:r>
            <a:r>
              <a:rPr lang="en-US" sz="1800" dirty="0"/>
              <a:t>, </a:t>
            </a:r>
            <a:r>
              <a:rPr lang="en-US" sz="1800" b="1" dirty="0"/>
              <a:t>Phones</a:t>
            </a:r>
            <a:r>
              <a:rPr lang="en-US" sz="1800" dirty="0"/>
              <a:t>, and </a:t>
            </a:r>
            <a:r>
              <a:rPr lang="en-US" sz="1800" b="1" dirty="0"/>
              <a:t>Paper</a:t>
            </a:r>
            <a:r>
              <a:rPr lang="en-US" sz="1800" dirty="0"/>
              <a:t> are performing well, the business should continue to focus on promoting these categories. Additionally, ensure inventory and supply chain processes are optimized for these high-profit categories.</a:t>
            </a:r>
          </a:p>
          <a:p>
            <a:pPr algn="l"/>
            <a:r>
              <a:rPr lang="en-US" sz="1800" b="1" dirty="0"/>
              <a:t>Increase Corporate and Home Office Focus</a:t>
            </a:r>
            <a:r>
              <a:rPr lang="en-US" sz="1800" dirty="0"/>
              <a:t>: Since these segments show profitability potential, tailored marketing efforts or business-specific packages could help increase revenue and profit from these segments.</a:t>
            </a:r>
          </a:p>
          <a:p>
            <a:pPr algn="l"/>
            <a:r>
              <a:rPr lang="en-US" sz="1800" b="1" dirty="0"/>
              <a:t>Shipping Strategies</a:t>
            </a:r>
            <a:r>
              <a:rPr lang="en-US" sz="1800" dirty="0"/>
              <a:t>: Given that </a:t>
            </a:r>
            <a:r>
              <a:rPr lang="en-US" sz="1800" b="1" dirty="0"/>
              <a:t>Standard Class</a:t>
            </a:r>
            <a:r>
              <a:rPr lang="en-US" sz="1800" dirty="0"/>
              <a:t> is dominant, the business might experiment with promotions or loyalty incentives to encourage </a:t>
            </a:r>
            <a:r>
              <a:rPr lang="en-US" sz="1800" b="1" dirty="0"/>
              <a:t>First Class</a:t>
            </a:r>
            <a:r>
              <a:rPr lang="en-US" sz="1800" dirty="0"/>
              <a:t> or </a:t>
            </a:r>
            <a:r>
              <a:rPr lang="en-US" sz="1800" b="1" dirty="0"/>
              <a:t>Same Day</a:t>
            </a:r>
            <a:r>
              <a:rPr lang="en-US" sz="1800" dirty="0"/>
              <a:t> shipping, which could improve overall profitability on select high-margin products.</a:t>
            </a:r>
          </a:p>
        </p:txBody>
      </p:sp>
    </p:spTree>
    <p:extLst>
      <p:ext uri="{BB962C8B-B14F-4D97-AF65-F5344CB8AC3E}">
        <p14:creationId xmlns:p14="http://schemas.microsoft.com/office/powerpoint/2010/main" val="316410839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40080" y="810250"/>
            <a:ext cx="11226800" cy="5631190"/>
          </a:xfrm>
        </p:spPr>
        <p:txBody>
          <a:bodyPr>
            <a:noAutofit/>
          </a:bodyPr>
          <a:lstStyle/>
          <a:p>
            <a:pPr algn="l"/>
            <a:r>
              <a:rPr lang="en-US" sz="1800" b="1" dirty="0"/>
              <a:t>1. Discount Distribution:</a:t>
            </a:r>
          </a:p>
          <a:p>
            <a:pPr algn="l"/>
            <a:r>
              <a:rPr lang="en-US" sz="1800" b="1" dirty="0"/>
              <a:t>Most common discount levels</a:t>
            </a:r>
            <a:r>
              <a:rPr lang="en-US" sz="1800" dirty="0"/>
              <a:t> are around </a:t>
            </a:r>
            <a:r>
              <a:rPr lang="en-US" sz="1800" b="1" dirty="0"/>
              <a:t>0.00%</a:t>
            </a:r>
            <a:r>
              <a:rPr lang="en-US" sz="1800" dirty="0"/>
              <a:t> and </a:t>
            </a:r>
            <a:r>
              <a:rPr lang="en-US" sz="1800" b="1" dirty="0"/>
              <a:t>20%</a:t>
            </a:r>
            <a:r>
              <a:rPr lang="en-US" sz="1800" dirty="0"/>
              <a:t>. The dashboard also shows discounts extending up to </a:t>
            </a:r>
            <a:r>
              <a:rPr lang="en-US" sz="1800" b="1" dirty="0"/>
              <a:t>80%</a:t>
            </a:r>
            <a:r>
              <a:rPr lang="en-US" sz="1800" dirty="0"/>
              <a:t>, with higher discount levels appearing less frequently.</a:t>
            </a:r>
          </a:p>
          <a:p>
            <a:pPr algn="l"/>
            <a:r>
              <a:rPr lang="en-US" sz="1800" dirty="0"/>
              <a:t>Offering discounts seems common, with substantial activity at 20% discounts. However, discount levels higher than 50% should be carefully evaluated, as they may negatively impact profit margins unless paired with significant sales volume or strategic goals such as clearing out inventory.</a:t>
            </a:r>
          </a:p>
          <a:p>
            <a:pPr algn="l"/>
            <a:r>
              <a:rPr lang="en-US" sz="1800" b="1" dirty="0"/>
              <a:t>2. Sales Performance by High/Low Discounts:</a:t>
            </a:r>
          </a:p>
          <a:p>
            <a:pPr algn="l"/>
            <a:r>
              <a:rPr lang="en-US" sz="1800" dirty="0"/>
              <a:t>Sales driven by </a:t>
            </a:r>
            <a:r>
              <a:rPr lang="en-US" sz="1800" b="1" dirty="0"/>
              <a:t>high discounts</a:t>
            </a:r>
            <a:r>
              <a:rPr lang="en-US" sz="1800" dirty="0"/>
              <a:t> generate volume but are not profitable, resulting in a loss. Conversely, </a:t>
            </a:r>
            <a:r>
              <a:rPr lang="en-US" sz="1800" b="1" dirty="0"/>
              <a:t>low discount sales</a:t>
            </a:r>
            <a:r>
              <a:rPr lang="en-US" sz="1800" dirty="0"/>
              <a:t> are more profitable despite similar sales volume. </a:t>
            </a:r>
          </a:p>
          <a:p>
            <a:pPr algn="l"/>
            <a:r>
              <a:rPr lang="en-US" sz="1800" b="1" dirty="0"/>
              <a:t>3. Monthly Sales &amp; Profit Trends:</a:t>
            </a:r>
          </a:p>
          <a:p>
            <a:pPr algn="l"/>
            <a:r>
              <a:rPr lang="en-US" sz="1800" dirty="0"/>
              <a:t>Sales and profit trends are displayed across months, with </a:t>
            </a:r>
            <a:r>
              <a:rPr lang="en-US" sz="1800" b="1" dirty="0"/>
              <a:t>sales peaking in certain months</a:t>
            </a:r>
            <a:r>
              <a:rPr lang="en-US" sz="1800" dirty="0"/>
              <a:t> (e.g., March and August) but </a:t>
            </a:r>
            <a:r>
              <a:rPr lang="en-US" sz="1800" b="1" dirty="0"/>
              <a:t>profits showing inconsistency</a:t>
            </a:r>
            <a:r>
              <a:rPr lang="en-US" sz="1800" dirty="0"/>
              <a:t>.</a:t>
            </a:r>
          </a:p>
          <a:p>
            <a:pPr algn="l"/>
            <a:r>
              <a:rPr lang="en-US" sz="1800" dirty="0"/>
              <a:t>There are periods (e.g., around months 4, 6, and 9) where sales remain high, but profit dips, indicating potential over-discounting or higher costs during these months.</a:t>
            </a:r>
          </a:p>
          <a:p>
            <a:pPr algn="l"/>
            <a:r>
              <a:rPr lang="en-US" sz="1800" b="1" dirty="0"/>
              <a:t>4. Customer review: </a:t>
            </a:r>
          </a:p>
          <a:p>
            <a:pPr algn="l"/>
            <a:r>
              <a:rPr lang="en-US" sz="1800" dirty="0"/>
              <a:t>Most top customers contribute positive profits, but there are </a:t>
            </a:r>
            <a:r>
              <a:rPr lang="en-US" sz="1800" b="1" dirty="0"/>
              <a:t>key accounts with losses</a:t>
            </a:r>
            <a:r>
              <a:rPr lang="en-US" sz="1800" dirty="0"/>
              <a:t>. </a:t>
            </a:r>
          </a:p>
        </p:txBody>
      </p:sp>
      <p:sp>
        <p:nvSpPr>
          <p:cNvPr id="6" name="TextBox 5">
            <a:extLst>
              <a:ext uri="{FF2B5EF4-FFF2-40B4-BE49-F238E27FC236}">
                <a16:creationId xmlns:a16="http://schemas.microsoft.com/office/drawing/2014/main" id="{9A1A7A92-AA4B-5122-575D-36FA63908DEE}"/>
              </a:ext>
            </a:extLst>
          </p:cNvPr>
          <p:cNvSpPr txBox="1"/>
          <p:nvPr/>
        </p:nvSpPr>
        <p:spPr>
          <a:xfrm>
            <a:off x="3683000" y="205750"/>
            <a:ext cx="4826000" cy="523220"/>
          </a:xfrm>
          <a:prstGeom prst="rect">
            <a:avLst/>
          </a:prstGeom>
          <a:noFill/>
        </p:spPr>
        <p:txBody>
          <a:bodyPr wrap="square" rtlCol="0">
            <a:spAutoFit/>
          </a:bodyPr>
          <a:lstStyle/>
          <a:p>
            <a:r>
              <a:rPr lang="en-US" sz="2800" b="1" u="sng" dirty="0"/>
              <a:t>Discounts &amp; Trends insights:</a:t>
            </a:r>
          </a:p>
        </p:txBody>
      </p:sp>
    </p:spTree>
    <p:extLst>
      <p:ext uri="{BB962C8B-B14F-4D97-AF65-F5344CB8AC3E}">
        <p14:creationId xmlns:p14="http://schemas.microsoft.com/office/powerpoint/2010/main" val="347606240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75640" y="508000"/>
            <a:ext cx="10840720" cy="5892800"/>
          </a:xfrm>
        </p:spPr>
        <p:txBody>
          <a:bodyPr>
            <a:noAutofit/>
          </a:bodyPr>
          <a:lstStyle/>
          <a:p>
            <a:pPr algn="l"/>
            <a:r>
              <a:rPr lang="en-US" sz="1800" b="1" u="sng" dirty="0"/>
              <a:t>Business Insights:</a:t>
            </a:r>
            <a:endParaRPr lang="en-US" sz="1800" b="1" u="sng" strike="sngStrike" dirty="0"/>
          </a:p>
          <a:p>
            <a:pPr algn="l"/>
            <a:r>
              <a:rPr lang="en-US" sz="1800" dirty="0"/>
              <a:t>The data clearly shows that </a:t>
            </a:r>
            <a:r>
              <a:rPr lang="en-US" sz="1800" b="1" dirty="0"/>
              <a:t>low discounts</a:t>
            </a:r>
            <a:r>
              <a:rPr lang="en-US" sz="1800" dirty="0"/>
              <a:t> drive both </a:t>
            </a:r>
            <a:r>
              <a:rPr lang="en-US" sz="1800" b="1" dirty="0"/>
              <a:t>higher profits</a:t>
            </a:r>
            <a:r>
              <a:rPr lang="en-US" sz="1800" dirty="0"/>
              <a:t> and </a:t>
            </a:r>
            <a:r>
              <a:rPr lang="en-US" sz="1800" b="1" dirty="0"/>
              <a:t>similar sales volume</a:t>
            </a:r>
            <a:r>
              <a:rPr lang="en-US" sz="1800" dirty="0"/>
              <a:t> compared to high discounts. This indicates that aggressive discounting is not necessary to drive sales and should be reduced to improve the overall profit margin. Target customers with personalized discounts that are lower but still appealing.</a:t>
            </a:r>
          </a:p>
          <a:p>
            <a:pPr algn="l"/>
            <a:r>
              <a:rPr lang="en-US" sz="1800" b="1" dirty="0"/>
              <a:t>Improve Profit Consistency: </a:t>
            </a:r>
            <a:r>
              <a:rPr lang="en-US" sz="1800" dirty="0"/>
              <a:t>Monthly sales peaks do not always result in increased profit, indicating a potential issue with costs or discounting during high-sales periods.</a:t>
            </a:r>
          </a:p>
          <a:p>
            <a:pPr algn="l"/>
            <a:r>
              <a:rPr lang="en-US" sz="1800" b="1" dirty="0"/>
              <a:t>Focus on High-Value Customers</a:t>
            </a:r>
            <a:r>
              <a:rPr lang="en-US" sz="1800" dirty="0"/>
              <a:t>: While the top customers are generating profits, some key accounts (like </a:t>
            </a:r>
            <a:r>
              <a:rPr lang="en-US" sz="1800" b="1" dirty="0"/>
              <a:t>Sean Miller</a:t>
            </a:r>
            <a:r>
              <a:rPr lang="en-US" sz="1800" dirty="0"/>
              <a:t>) are loss-making.</a:t>
            </a:r>
          </a:p>
          <a:p>
            <a:pPr algn="l"/>
            <a:r>
              <a:rPr lang="en-US" sz="1800" b="1" u="sng" dirty="0"/>
              <a:t>Recommendations:</a:t>
            </a:r>
          </a:p>
          <a:p>
            <a:pPr algn="l"/>
            <a:r>
              <a:rPr lang="en-US" sz="1800" b="1" dirty="0"/>
              <a:t>Gradually reduce deep discounts</a:t>
            </a:r>
            <a:r>
              <a:rPr lang="en-US" sz="1800" dirty="0"/>
              <a:t> (above 40%) while maintaining attractive, lower-level discounts (around 10-20%) for core products.</a:t>
            </a:r>
            <a:endParaRPr lang="en-US" sz="1800" b="1" u="sng" dirty="0"/>
          </a:p>
          <a:p>
            <a:pPr algn="l"/>
            <a:r>
              <a:rPr lang="en-US" sz="1800" b="1" dirty="0"/>
              <a:t>Analyze loss-making customers</a:t>
            </a:r>
            <a:r>
              <a:rPr lang="en-US" sz="1800" dirty="0"/>
              <a:t> and accounts to determine how to convert them into profitable relationships. This could involve personalized offers or adjusting the product mix to meet their needs.</a:t>
            </a:r>
          </a:p>
          <a:p>
            <a:pPr algn="l"/>
            <a:r>
              <a:rPr lang="en-US" sz="1800" b="1" dirty="0"/>
              <a:t>Revisit seasonal strategies</a:t>
            </a:r>
            <a:r>
              <a:rPr lang="en-US" sz="1800" dirty="0"/>
              <a:t>: During peak sales months, align marketing and discount strategies to ensure that profits rise along with sales. Avoid excessive discounting during high-demand months.</a:t>
            </a:r>
          </a:p>
          <a:p>
            <a:pPr algn="l"/>
            <a:r>
              <a:rPr lang="en-US" sz="1800" b="1" dirty="0"/>
              <a:t>Offer loyalty programs or incentives</a:t>
            </a:r>
            <a:r>
              <a:rPr lang="en-US" sz="1800" dirty="0"/>
              <a:t> for top-performing customers to maintain and grow their business without relying on heavy discounting.</a:t>
            </a:r>
          </a:p>
        </p:txBody>
      </p:sp>
    </p:spTree>
    <p:extLst>
      <p:ext uri="{BB962C8B-B14F-4D97-AF65-F5344CB8AC3E}">
        <p14:creationId xmlns:p14="http://schemas.microsoft.com/office/powerpoint/2010/main" val="329168004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75640" y="508000"/>
            <a:ext cx="10840720" cy="5892800"/>
          </a:xfrm>
        </p:spPr>
        <p:txBody>
          <a:bodyPr>
            <a:noAutofit/>
          </a:bodyPr>
          <a:lstStyle/>
          <a:p>
            <a:pPr algn="l"/>
            <a:r>
              <a:rPr lang="en-US" sz="1800" b="1" u="sng" dirty="0"/>
              <a:t>Marketing Advice</a:t>
            </a:r>
            <a:r>
              <a:rPr lang="en-US" sz="1800" u="sng" dirty="0"/>
              <a:t>:</a:t>
            </a:r>
            <a:r>
              <a:rPr lang="en-US" sz="1800" b="1" u="sng" dirty="0"/>
              <a:t>:</a:t>
            </a:r>
            <a:endParaRPr lang="en-US" sz="1800" dirty="0"/>
          </a:p>
          <a:p>
            <a:pPr marL="285750" indent="-285750" algn="l">
              <a:buFont typeface="Arial" panose="020B0604020202020204" pitchFamily="34" charset="0"/>
              <a:buChar char="•"/>
            </a:pPr>
            <a:r>
              <a:rPr lang="en-US" sz="1800" dirty="0"/>
              <a:t>Use </a:t>
            </a:r>
            <a:r>
              <a:rPr lang="en-US" sz="1800" b="1" dirty="0"/>
              <a:t>personalized marketing</a:t>
            </a:r>
            <a:r>
              <a:rPr lang="en-US" sz="1800" dirty="0"/>
              <a:t> campaigns that offer tailored discounts to high-value customers, encouraging them to make repeat purchases.</a:t>
            </a:r>
          </a:p>
          <a:p>
            <a:pPr marL="285750" indent="-285750" algn="l">
              <a:buFont typeface="Arial" panose="020B0604020202020204" pitchFamily="34" charset="0"/>
              <a:buChar char="•"/>
            </a:pPr>
            <a:r>
              <a:rPr lang="en-US" sz="1800" dirty="0"/>
              <a:t>For </a:t>
            </a:r>
            <a:r>
              <a:rPr lang="en-US" sz="1800" b="1" dirty="0"/>
              <a:t>unprofitable customers</a:t>
            </a:r>
            <a:r>
              <a:rPr lang="en-US" sz="1800" dirty="0"/>
              <a:t>, craft targeted offers with </a:t>
            </a:r>
            <a:r>
              <a:rPr lang="en-US" sz="1800" b="1" dirty="0"/>
              <a:t>lower discounts</a:t>
            </a:r>
            <a:r>
              <a:rPr lang="en-US" sz="1800" dirty="0"/>
              <a:t> or bundle products with higher margins, ensuring they continue to buy.</a:t>
            </a:r>
          </a:p>
          <a:p>
            <a:pPr marL="285750" indent="-285750" algn="l">
              <a:buFont typeface="Arial" panose="020B0604020202020204" pitchFamily="34" charset="0"/>
              <a:buChar char="•"/>
            </a:pPr>
            <a:r>
              <a:rPr lang="en-US" sz="1800" dirty="0"/>
              <a:t>Use </a:t>
            </a:r>
            <a:r>
              <a:rPr lang="en-US" sz="1800" b="1" dirty="0"/>
              <a:t>tiered pricing strategies</a:t>
            </a:r>
            <a:r>
              <a:rPr lang="en-US" sz="1800" dirty="0"/>
              <a:t> or </a:t>
            </a:r>
            <a:r>
              <a:rPr lang="en-US" sz="1800" b="1" dirty="0"/>
              <a:t>loyalty rewards programs</a:t>
            </a:r>
            <a:r>
              <a:rPr lang="en-US" sz="1800" dirty="0"/>
              <a:t> that offer customers small rewards or perks for purchasing without discounts, which can also create brand loyalty.</a:t>
            </a:r>
          </a:p>
          <a:p>
            <a:pPr marL="285750" indent="-285750" algn="l">
              <a:buFont typeface="Arial" panose="020B0604020202020204" pitchFamily="34" charset="0"/>
              <a:buChar char="•"/>
            </a:pPr>
            <a:r>
              <a:rPr lang="en-US" sz="1800" dirty="0"/>
              <a:t>Create </a:t>
            </a:r>
            <a:r>
              <a:rPr lang="en-US" sz="1800" b="1" dirty="0"/>
              <a:t>VIP customer segments</a:t>
            </a:r>
            <a:r>
              <a:rPr lang="en-US" sz="1800" dirty="0"/>
              <a:t> where top customers can access special benefits, such as free shipping or member-exclusive deals.</a:t>
            </a:r>
          </a:p>
          <a:p>
            <a:pPr marL="285750" indent="-285750" algn="l">
              <a:buFont typeface="Arial" panose="020B0604020202020204" pitchFamily="34" charset="0"/>
              <a:buChar char="•"/>
            </a:pPr>
            <a:r>
              <a:rPr lang="en-US" sz="1800" dirty="0"/>
              <a:t>Implement marketing campaigns that </a:t>
            </a:r>
            <a:r>
              <a:rPr lang="en-US" sz="1800" b="1" dirty="0"/>
              <a:t>highlight value over discounts</a:t>
            </a:r>
            <a:r>
              <a:rPr lang="en-US" sz="1800" dirty="0"/>
              <a:t>. For example, emphasize the quality, exclusivity, or added benefits of your products rather than relying heavily on discount-based promotions.</a:t>
            </a:r>
          </a:p>
          <a:p>
            <a:pPr marL="285750" indent="-285750" algn="l">
              <a:buFont typeface="Arial" panose="020B0604020202020204" pitchFamily="34" charset="0"/>
              <a:buChar char="•"/>
            </a:pPr>
            <a:r>
              <a:rPr lang="en-US" sz="1800" dirty="0"/>
              <a:t>Plan </a:t>
            </a:r>
            <a:r>
              <a:rPr lang="en-US" sz="1800" b="1" dirty="0"/>
              <a:t>seasonal marketing campaigns</a:t>
            </a:r>
            <a:r>
              <a:rPr lang="en-US" sz="1800" dirty="0"/>
              <a:t> around high-sales periods, but carefully monitor discounting during those months. Instead of deep discounting, offer </a:t>
            </a:r>
            <a:r>
              <a:rPr lang="en-US" sz="1800" b="1" dirty="0"/>
              <a:t>limited-time promotions</a:t>
            </a:r>
            <a:r>
              <a:rPr lang="en-US" sz="1800" dirty="0"/>
              <a:t> that focus on urgency (e.g., flash sales) or exclusive offers that drive up the average order value.</a:t>
            </a:r>
          </a:p>
          <a:p>
            <a:pPr marL="285750" indent="-285750" algn="l">
              <a:buFont typeface="Arial" panose="020B0604020202020204" pitchFamily="34" charset="0"/>
              <a:buChar char="•"/>
            </a:pPr>
            <a:r>
              <a:rPr lang="en-US" sz="1800" dirty="0"/>
              <a:t>For periods with </a:t>
            </a:r>
            <a:r>
              <a:rPr lang="en-US" sz="1800" b="1" dirty="0"/>
              <a:t>lower profit margins</a:t>
            </a:r>
            <a:r>
              <a:rPr lang="en-US" sz="1800" dirty="0"/>
              <a:t>, adjust marketing messages to focus on </a:t>
            </a:r>
            <a:r>
              <a:rPr lang="en-US" sz="1800" b="1" dirty="0"/>
              <a:t>premium products</a:t>
            </a:r>
            <a:r>
              <a:rPr lang="en-US" sz="1800" dirty="0"/>
              <a:t> or offer experiences (e.g., early access to new items, personalized consultations) to entice customers at full price.</a:t>
            </a:r>
          </a:p>
          <a:p>
            <a:pPr marL="285750" indent="-285750" algn="l">
              <a:buFont typeface="Arial" panose="020B0604020202020204" pitchFamily="34" charset="0"/>
              <a:buChar char="•"/>
            </a:pPr>
            <a:r>
              <a:rPr lang="en-US" sz="1800" dirty="0"/>
              <a:t>Use data from the </a:t>
            </a:r>
            <a:r>
              <a:rPr lang="en-US" sz="1800" b="1" dirty="0"/>
              <a:t>discount performance</a:t>
            </a:r>
            <a:r>
              <a:rPr lang="en-US" sz="1800" dirty="0"/>
              <a:t> to run A/B tests on discount offers, ensuring that you’re offering the </a:t>
            </a:r>
            <a:r>
              <a:rPr lang="en-US" sz="1800" b="1" dirty="0"/>
              <a:t>right discount level</a:t>
            </a:r>
            <a:r>
              <a:rPr lang="en-US" sz="1800" dirty="0"/>
              <a:t> to the right customers.</a:t>
            </a:r>
          </a:p>
          <a:p>
            <a:pPr algn="l"/>
            <a:endParaRPr lang="en-US" sz="1800" b="1" u="sng" strike="sngStrike" dirty="0"/>
          </a:p>
        </p:txBody>
      </p:sp>
    </p:spTree>
    <p:extLst>
      <p:ext uri="{BB962C8B-B14F-4D97-AF65-F5344CB8AC3E}">
        <p14:creationId xmlns:p14="http://schemas.microsoft.com/office/powerpoint/2010/main" val="265627406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1198517"/>
            <a:ext cx="9144000" cy="997196"/>
          </a:xfrm>
        </p:spPr>
        <p:txBody>
          <a:bodyPr lIns="0" tIns="0" rIns="0" bIns="0" anchor="ctr">
            <a:spAutoFit/>
          </a:bodyPr>
          <a:lstStyle/>
          <a:p>
            <a:r>
              <a:rPr lang="en-US" sz="7200" b="1" dirty="0">
                <a:solidFill>
                  <a:schemeClr val="bg1"/>
                </a:solidFill>
              </a:rPr>
              <a:t>Thank You :)</a:t>
            </a:r>
            <a:endParaRPr lang="en-US" sz="7200" dirty="0">
              <a:solidFill>
                <a:schemeClr val="accent4"/>
              </a:solidFill>
            </a:endParaRPr>
          </a:p>
        </p:txBody>
      </p:sp>
      <p:sp>
        <p:nvSpPr>
          <p:cNvPr id="2" name="Title 1">
            <a:extLst>
              <a:ext uri="{FF2B5EF4-FFF2-40B4-BE49-F238E27FC236}">
                <a16:creationId xmlns:a16="http://schemas.microsoft.com/office/drawing/2014/main" id="{68FE1E6E-C198-9E4A-788C-D49BAE194C8A}"/>
              </a:ext>
            </a:extLst>
          </p:cNvPr>
          <p:cNvSpPr txBox="1">
            <a:spLocks/>
          </p:cNvSpPr>
          <p:nvPr/>
        </p:nvSpPr>
        <p:spPr>
          <a:xfrm>
            <a:off x="1066800" y="2871411"/>
            <a:ext cx="10058400" cy="111517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i="1" dirty="0">
                <a:solidFill>
                  <a:schemeClr val="bg1"/>
                </a:solidFill>
              </a:rPr>
              <a:t>Any Questions?</a:t>
            </a:r>
            <a:endParaRPr lang="en-US" sz="8000" i="1" dirty="0">
              <a:solidFill>
                <a:schemeClr val="accent4"/>
              </a:solidFill>
            </a:endParaRPr>
          </a:p>
        </p:txBody>
      </p:sp>
    </p:spTree>
    <p:extLst>
      <p:ext uri="{BB962C8B-B14F-4D97-AF65-F5344CB8AC3E}">
        <p14:creationId xmlns:p14="http://schemas.microsoft.com/office/powerpoint/2010/main" val="19230381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834951" y="1866125"/>
            <a:ext cx="6066453" cy="774439"/>
          </a:xfrm>
        </p:spPr>
        <p:txBody>
          <a:bodyPr vert="horz" lIns="91440" tIns="45720" rIns="91440" bIns="45720" rtlCol="0" anchor="b">
            <a:normAutofit/>
          </a:bodyPr>
          <a:lstStyle/>
          <a:p>
            <a:pPr algn="ctr"/>
            <a:r>
              <a:rPr lang="en-US" sz="4800" b="1" dirty="0"/>
              <a:t>1.Preprocessing Data</a:t>
            </a:r>
          </a:p>
        </p:txBody>
      </p:sp>
    </p:spTree>
    <p:extLst>
      <p:ext uri="{BB962C8B-B14F-4D97-AF65-F5344CB8AC3E}">
        <p14:creationId xmlns:p14="http://schemas.microsoft.com/office/powerpoint/2010/main" val="277440241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665E-8A55-6786-E864-91A44AF9B57B}"/>
              </a:ext>
            </a:extLst>
          </p:cNvPr>
          <p:cNvSpPr>
            <a:spLocks noGrp="1"/>
          </p:cNvSpPr>
          <p:nvPr>
            <p:ph type="title"/>
          </p:nvPr>
        </p:nvSpPr>
        <p:spPr>
          <a:xfrm>
            <a:off x="1180415" y="832757"/>
            <a:ext cx="4915585" cy="1983144"/>
          </a:xfrm>
        </p:spPr>
        <p:txBody>
          <a:bodyPr vert="horz" lIns="91440" tIns="45720" rIns="91440" bIns="45720" rtlCol="0" anchor="t">
            <a:normAutofit fontScale="90000"/>
          </a:bodyPr>
          <a:lstStyle/>
          <a:p>
            <a:r>
              <a:rPr lang="en-US" sz="3000" kern="1200" dirty="0">
                <a:latin typeface="+mj-lt"/>
                <a:ea typeface="+mj-ea"/>
                <a:cs typeface="+mj-cs"/>
              </a:rPr>
              <a:t>Installing Pandas, Matplotlib and other libraries that we used.</a:t>
            </a:r>
            <a:br>
              <a:rPr lang="en-US" sz="3000" kern="1200" dirty="0">
                <a:latin typeface="+mj-lt"/>
                <a:ea typeface="+mj-ea"/>
                <a:cs typeface="+mj-cs"/>
              </a:rPr>
            </a:br>
            <a:br>
              <a:rPr lang="en-US" sz="3000" kern="1200" dirty="0">
                <a:latin typeface="+mj-lt"/>
                <a:ea typeface="+mj-ea"/>
                <a:cs typeface="+mj-cs"/>
              </a:rPr>
            </a:br>
            <a:r>
              <a:rPr lang="en-US" sz="3000" kern="1200" dirty="0">
                <a:latin typeface="+mj-lt"/>
                <a:ea typeface="+mj-ea"/>
                <a:cs typeface="+mj-cs"/>
              </a:rPr>
              <a:t>Extracting Data from CSV file on drive using Python.</a:t>
            </a:r>
          </a:p>
        </p:txBody>
      </p:sp>
      <p:pic>
        <p:nvPicPr>
          <p:cNvPr id="4" name="Picture 3" descr="A screenshot of a computer program&#10;&#10;Description automatically generated">
            <a:extLst>
              <a:ext uri="{FF2B5EF4-FFF2-40B4-BE49-F238E27FC236}">
                <a16:creationId xmlns:a16="http://schemas.microsoft.com/office/drawing/2014/main" id="{E5181221-6FAB-46BA-0A03-8F1500C5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51" y="3107094"/>
            <a:ext cx="5959147" cy="3039165"/>
          </a:xfrm>
          <a:prstGeom prst="rect">
            <a:avLst/>
          </a:prstGeom>
        </p:spPr>
      </p:pic>
      <p:sp>
        <p:nvSpPr>
          <p:cNvPr id="8" name="Title 1">
            <a:extLst>
              <a:ext uri="{FF2B5EF4-FFF2-40B4-BE49-F238E27FC236}">
                <a16:creationId xmlns:a16="http://schemas.microsoft.com/office/drawing/2014/main" id="{57394431-AA2B-DBCF-F30C-AADC593E0249}"/>
              </a:ext>
            </a:extLst>
          </p:cNvPr>
          <p:cNvSpPr txBox="1">
            <a:spLocks/>
          </p:cNvSpPr>
          <p:nvPr/>
        </p:nvSpPr>
        <p:spPr>
          <a:xfrm>
            <a:off x="7317820" y="451698"/>
            <a:ext cx="3873482" cy="5770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Checking missing values</a:t>
            </a:r>
          </a:p>
        </p:txBody>
      </p:sp>
      <p:pic>
        <p:nvPicPr>
          <p:cNvPr id="18" name="Picture 17" descr="A screenshot of a computer&#10;&#10;Description automatically generated">
            <a:extLst>
              <a:ext uri="{FF2B5EF4-FFF2-40B4-BE49-F238E27FC236}">
                <a16:creationId xmlns:a16="http://schemas.microsoft.com/office/drawing/2014/main" id="{7731E6DB-61EF-CA08-C54E-3E1EE4BE4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726" y="1028700"/>
            <a:ext cx="5189670" cy="505991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pic>
    </p:spTree>
    <p:extLst>
      <p:ext uri="{BB962C8B-B14F-4D97-AF65-F5344CB8AC3E}">
        <p14:creationId xmlns:p14="http://schemas.microsoft.com/office/powerpoint/2010/main" val="166696316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code with black and green text&#10;&#10;Description automatically generated">
            <a:extLst>
              <a:ext uri="{FF2B5EF4-FFF2-40B4-BE49-F238E27FC236}">
                <a16:creationId xmlns:a16="http://schemas.microsoft.com/office/drawing/2014/main" id="{A8E43007-B74B-9C5A-B2E8-48B08E658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665" y="3763475"/>
            <a:ext cx="3587460" cy="1526493"/>
          </a:xfrm>
          <a:prstGeom prst="rect">
            <a:avLst/>
          </a:prstGeom>
        </p:spPr>
      </p:pic>
      <p:sp>
        <p:nvSpPr>
          <p:cNvPr id="9" name="Title 1">
            <a:extLst>
              <a:ext uri="{FF2B5EF4-FFF2-40B4-BE49-F238E27FC236}">
                <a16:creationId xmlns:a16="http://schemas.microsoft.com/office/drawing/2014/main" id="{3EEE025D-077F-42A1-64FA-27931C4C8A5E}"/>
              </a:ext>
            </a:extLst>
          </p:cNvPr>
          <p:cNvSpPr txBox="1">
            <a:spLocks/>
          </p:cNvSpPr>
          <p:nvPr/>
        </p:nvSpPr>
        <p:spPr>
          <a:xfrm>
            <a:off x="8511317" y="5289968"/>
            <a:ext cx="2918682" cy="928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kern="1200" dirty="0">
                <a:latin typeface="+mj-lt"/>
                <a:ea typeface="+mj-ea"/>
                <a:cs typeface="+mj-cs"/>
              </a:rPr>
              <a:t>Checking for duplicates (0</a:t>
            </a:r>
            <a:r>
              <a:rPr lang="ar-EG" sz="2600" kern="1200" dirty="0">
                <a:latin typeface="+mj-lt"/>
                <a:ea typeface="+mj-ea"/>
                <a:cs typeface="+mj-cs"/>
              </a:rPr>
              <a:t> </a:t>
            </a:r>
            <a:r>
              <a:rPr lang="en-US" sz="2600" kern="1200" dirty="0">
                <a:latin typeface="+mj-lt"/>
                <a:ea typeface="+mj-ea"/>
                <a:cs typeface="+mj-cs"/>
              </a:rPr>
              <a:t>found) </a:t>
            </a:r>
          </a:p>
        </p:txBody>
      </p:sp>
      <p:pic>
        <p:nvPicPr>
          <p:cNvPr id="5" name="Picture 4" descr="A screen shot of a computer&#10;&#10;Description automatically generated">
            <a:extLst>
              <a:ext uri="{FF2B5EF4-FFF2-40B4-BE49-F238E27FC236}">
                <a16:creationId xmlns:a16="http://schemas.microsoft.com/office/drawing/2014/main" id="{91710595-19AA-0351-9422-337FC56FE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44" y="273180"/>
            <a:ext cx="10295512" cy="3017782"/>
          </a:xfrm>
          <a:prstGeom prst="rect">
            <a:avLst/>
          </a:prstGeom>
        </p:spPr>
      </p:pic>
      <p:sp>
        <p:nvSpPr>
          <p:cNvPr id="6" name="Title 1">
            <a:extLst>
              <a:ext uri="{FF2B5EF4-FFF2-40B4-BE49-F238E27FC236}">
                <a16:creationId xmlns:a16="http://schemas.microsoft.com/office/drawing/2014/main" id="{4CF93566-4633-F3EF-A0A5-4169303D8BBC}"/>
              </a:ext>
            </a:extLst>
          </p:cNvPr>
          <p:cNvSpPr txBox="1">
            <a:spLocks/>
          </p:cNvSpPr>
          <p:nvPr/>
        </p:nvSpPr>
        <p:spPr>
          <a:xfrm>
            <a:off x="5482177" y="821474"/>
            <a:ext cx="4682270" cy="1243066"/>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latin typeface="+mj-lt"/>
                <a:ea typeface="+mj-ea"/>
                <a:cs typeface="+mj-cs"/>
              </a:rPr>
              <a:t>Keeping on important columns for our summary statistics and excluding the non-numeric columns </a:t>
            </a:r>
          </a:p>
        </p:txBody>
      </p:sp>
      <p:sp>
        <p:nvSpPr>
          <p:cNvPr id="7" name="Title 1">
            <a:extLst>
              <a:ext uri="{FF2B5EF4-FFF2-40B4-BE49-F238E27FC236}">
                <a16:creationId xmlns:a16="http://schemas.microsoft.com/office/drawing/2014/main" id="{D4D92E68-F828-43B3-0B99-DDCB670146EF}"/>
              </a:ext>
            </a:extLst>
          </p:cNvPr>
          <p:cNvSpPr txBox="1">
            <a:spLocks/>
          </p:cNvSpPr>
          <p:nvPr/>
        </p:nvSpPr>
        <p:spPr>
          <a:xfrm>
            <a:off x="1012584" y="3567039"/>
            <a:ext cx="1691951" cy="2432545"/>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latin typeface="+mj-lt"/>
                <a:ea typeface="+mj-ea"/>
                <a:cs typeface="+mj-cs"/>
              </a:rPr>
              <a:t>Calculating Correlation Matrix between numerical columns</a:t>
            </a:r>
          </a:p>
        </p:txBody>
      </p:sp>
      <p:pic>
        <p:nvPicPr>
          <p:cNvPr id="11" name="Picture 10" descr="A screenshot of a computer&#10;&#10;Description automatically generated">
            <a:extLst>
              <a:ext uri="{FF2B5EF4-FFF2-40B4-BE49-F238E27FC236}">
                <a16:creationId xmlns:a16="http://schemas.microsoft.com/office/drawing/2014/main" id="{EB44AB4D-0367-4BB5-A810-73A30225E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888" y="3567039"/>
            <a:ext cx="4961424" cy="2972058"/>
          </a:xfrm>
          <a:prstGeom prst="rect">
            <a:avLst/>
          </a:prstGeom>
        </p:spPr>
      </p:pic>
    </p:spTree>
    <p:extLst>
      <p:ext uri="{BB962C8B-B14F-4D97-AF65-F5344CB8AC3E}">
        <p14:creationId xmlns:p14="http://schemas.microsoft.com/office/powerpoint/2010/main" val="241218687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834951" y="1866125"/>
            <a:ext cx="6066453" cy="877075"/>
          </a:xfrm>
        </p:spPr>
        <p:txBody>
          <a:bodyPr vert="horz" lIns="91440" tIns="45720" rIns="91440" bIns="45720" rtlCol="0" anchor="b">
            <a:normAutofit/>
          </a:bodyPr>
          <a:lstStyle/>
          <a:p>
            <a:pPr algn="ctr"/>
            <a:r>
              <a:rPr lang="en-US" sz="4800" b="1" dirty="0"/>
              <a:t>2.</a:t>
            </a:r>
            <a:r>
              <a:rPr lang="en-US" sz="4800" dirty="0"/>
              <a:t> </a:t>
            </a:r>
            <a:r>
              <a:rPr lang="en-US" sz="4800" b="1" dirty="0"/>
              <a:t>Descriptive analysis</a:t>
            </a:r>
          </a:p>
        </p:txBody>
      </p:sp>
    </p:spTree>
    <p:extLst>
      <p:ext uri="{BB962C8B-B14F-4D97-AF65-F5344CB8AC3E}">
        <p14:creationId xmlns:p14="http://schemas.microsoft.com/office/powerpoint/2010/main" val="229108871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EE025D-077F-42A1-64FA-27931C4C8A5E}"/>
              </a:ext>
            </a:extLst>
          </p:cNvPr>
          <p:cNvSpPr txBox="1">
            <a:spLocks/>
          </p:cNvSpPr>
          <p:nvPr/>
        </p:nvSpPr>
        <p:spPr>
          <a:xfrm>
            <a:off x="1477349" y="276953"/>
            <a:ext cx="3526971" cy="6072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kern="1200" dirty="0">
                <a:latin typeface="+mj-lt"/>
                <a:ea typeface="+mj-ea"/>
                <a:cs typeface="+mj-cs"/>
              </a:rPr>
              <a:t>Sales boxplot</a:t>
            </a:r>
            <a:endParaRPr lang="en-US" sz="4800" kern="1200" dirty="0">
              <a:latin typeface="+mj-lt"/>
              <a:ea typeface="+mj-ea"/>
              <a:cs typeface="+mj-cs"/>
            </a:endParaRPr>
          </a:p>
        </p:txBody>
      </p:sp>
      <p:pic>
        <p:nvPicPr>
          <p:cNvPr id="3" name="Picture 2" descr="A screenshot of a computer code&#10;&#10;Description automatically generated">
            <a:extLst>
              <a:ext uri="{FF2B5EF4-FFF2-40B4-BE49-F238E27FC236}">
                <a16:creationId xmlns:a16="http://schemas.microsoft.com/office/drawing/2014/main" id="{A6A14CA1-345B-0B4E-1E44-6886972F1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375" y="1045821"/>
            <a:ext cx="4173335" cy="1669387"/>
          </a:xfrm>
          <a:prstGeom prst="rect">
            <a:avLst/>
          </a:prstGeom>
        </p:spPr>
      </p:pic>
      <p:pic>
        <p:nvPicPr>
          <p:cNvPr id="7" name="Picture 6" descr="A diagram of a box plot&#10;&#10;Description automatically generated">
            <a:extLst>
              <a:ext uri="{FF2B5EF4-FFF2-40B4-BE49-F238E27FC236}">
                <a16:creationId xmlns:a16="http://schemas.microsoft.com/office/drawing/2014/main" id="{4BF0B64D-C02E-1DDF-478B-7039A99E8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23" y="2927231"/>
            <a:ext cx="4717640" cy="3389590"/>
          </a:xfrm>
          <a:prstGeom prst="rect">
            <a:avLst/>
          </a:prstGeom>
          <a:effectLst>
            <a:outerShdw blurRad="63500" sx="102000" sy="102000" algn="ctr" rotWithShape="0">
              <a:prstClr val="black">
                <a:alpha val="40000"/>
              </a:prstClr>
            </a:outerShdw>
          </a:effectLst>
        </p:spPr>
      </p:pic>
      <p:pic>
        <p:nvPicPr>
          <p:cNvPr id="11" name="Picture 10" descr="A screenshot of a computer code&#10;&#10;Description automatically generated">
            <a:extLst>
              <a:ext uri="{FF2B5EF4-FFF2-40B4-BE49-F238E27FC236}">
                <a16:creationId xmlns:a16="http://schemas.microsoft.com/office/drawing/2014/main" id="{7360228F-0622-3E43-4800-210CBFCB9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709" y="1045821"/>
            <a:ext cx="4469073" cy="1669387"/>
          </a:xfrm>
          <a:prstGeom prst="rect">
            <a:avLst/>
          </a:prstGeom>
        </p:spPr>
      </p:pic>
      <p:pic>
        <p:nvPicPr>
          <p:cNvPr id="13" name="Picture 12" descr="A diagram of a box plot&#10;&#10;Description automatically generated">
            <a:extLst>
              <a:ext uri="{FF2B5EF4-FFF2-40B4-BE49-F238E27FC236}">
                <a16:creationId xmlns:a16="http://schemas.microsoft.com/office/drawing/2014/main" id="{5D7A7F6E-E5E4-28A5-D189-B1A96F0D8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0138" y="2884264"/>
            <a:ext cx="4802217" cy="3475525"/>
          </a:xfrm>
          <a:prstGeom prst="rect">
            <a:avLst/>
          </a:prstGeom>
          <a:ln>
            <a:noFill/>
          </a:ln>
          <a:effectLst>
            <a:outerShdw blurRad="63500" sx="102000" sy="102000" algn="ctr" rotWithShape="0">
              <a:prstClr val="black">
                <a:alpha val="40000"/>
              </a:prstClr>
            </a:outerShdw>
          </a:effectLst>
        </p:spPr>
      </p:pic>
      <p:sp>
        <p:nvSpPr>
          <p:cNvPr id="14" name="Title 1">
            <a:extLst>
              <a:ext uri="{FF2B5EF4-FFF2-40B4-BE49-F238E27FC236}">
                <a16:creationId xmlns:a16="http://schemas.microsoft.com/office/drawing/2014/main" id="{3BE4F911-5CA1-6B80-9C64-463907E2F7A5}"/>
              </a:ext>
            </a:extLst>
          </p:cNvPr>
          <p:cNvSpPr txBox="1">
            <a:spLocks/>
          </p:cNvSpPr>
          <p:nvPr/>
        </p:nvSpPr>
        <p:spPr>
          <a:xfrm>
            <a:off x="7750626" y="276953"/>
            <a:ext cx="2382414" cy="6072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3000" kern="1200" dirty="0">
                <a:latin typeface="+mj-lt"/>
                <a:ea typeface="+mj-ea"/>
                <a:cs typeface="+mj-cs"/>
              </a:rPr>
              <a:t>Profit boxplot</a:t>
            </a:r>
            <a:endParaRPr lang="en-US" sz="4800" kern="1200" dirty="0">
              <a:latin typeface="+mj-lt"/>
              <a:ea typeface="+mj-ea"/>
              <a:cs typeface="+mj-cs"/>
            </a:endParaRPr>
          </a:p>
        </p:txBody>
      </p:sp>
    </p:spTree>
    <p:extLst>
      <p:ext uri="{BB962C8B-B14F-4D97-AF65-F5344CB8AC3E}">
        <p14:creationId xmlns:p14="http://schemas.microsoft.com/office/powerpoint/2010/main" val="400365810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1989</TotalTime>
  <Words>2905</Words>
  <Application>Microsoft Office PowerPoint</Application>
  <PresentationFormat>Widescreen</PresentationFormat>
  <Paragraphs>208</Paragraphs>
  <Slides>47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Amasis MT Pro Medium</vt:lpstr>
      <vt:lpstr>Aptos</vt:lpstr>
      <vt:lpstr>Aptos Display</vt:lpstr>
      <vt:lpstr>Arial</vt:lpstr>
      <vt:lpstr>Calibri</vt:lpstr>
      <vt:lpstr>Courier New</vt:lpstr>
      <vt:lpstr>Segoe UI</vt:lpstr>
      <vt:lpstr>Office Theme</vt:lpstr>
      <vt:lpstr>Superstore Sales Analysis Presentation</vt:lpstr>
      <vt:lpstr>Project analysis slide 2</vt:lpstr>
      <vt:lpstr>Project analysis slide 3</vt:lpstr>
      <vt:lpstr>Project analysis slide 3</vt:lpstr>
      <vt:lpstr>1.Preprocessing Data</vt:lpstr>
      <vt:lpstr>Installing Pandas, Matplotlib and other libraries that we used.  Extracting Data from CSV file on drive using Python.</vt:lpstr>
      <vt:lpstr>PowerPoint Presentation</vt:lpstr>
      <vt:lpstr>2. Descriptive analysis</vt:lpstr>
      <vt:lpstr>PowerPoint Presentation</vt:lpstr>
      <vt:lpstr>PowerPoint Presentation</vt:lpstr>
      <vt:lpstr>3. Python charts &amp; analysis</vt:lpstr>
      <vt:lpstr>PowerPoint Presentation</vt:lpstr>
      <vt:lpstr>PowerPoint Presentation</vt:lpstr>
      <vt:lpstr>PowerPoint Presentation</vt:lpstr>
      <vt:lpstr>PowerPoint Presentation</vt:lpstr>
      <vt:lpstr>The bar plot visually compares the total sales for each shipping mode</vt:lpstr>
      <vt:lpstr>5. Sales Trends</vt:lpstr>
      <vt:lpstr>&gt;&gt; Sales Trends over Months ..</vt:lpstr>
      <vt:lpstr>&gt;&gt; Sales Trends over Quarters ..</vt:lpstr>
      <vt:lpstr>&gt;&gt; Sales Trends over Years ..</vt:lpstr>
      <vt:lpstr>6. Sales by Customer Segments</vt:lpstr>
      <vt:lpstr>7. Highest AOV across customer segments by regions (1)</vt:lpstr>
      <vt:lpstr>7. Highest AOV across customer segments by regions (2)</vt:lpstr>
      <vt:lpstr>8. Profit margin per Shipping Mode</vt:lpstr>
      <vt:lpstr>9. Top Products by sales and profit margins (code)</vt:lpstr>
      <vt:lpstr>9. Top Products by sales and profit margins (chart)</vt:lpstr>
      <vt:lpstr>10. High Value orders across product categories and regions (stacked bar chart)</vt:lpstr>
      <vt:lpstr>4. Forecasting with python</vt:lpstr>
      <vt:lpstr>Step 1: Prepare the data</vt:lpstr>
      <vt:lpstr>Step 4: Visualization</vt:lpstr>
      <vt:lpstr>Forecasting Insights</vt:lpstr>
      <vt:lpstr>5. Tableau dashboard</vt:lpstr>
      <vt:lpstr>PowerPoint Presentation</vt:lpstr>
      <vt:lpstr>PowerPoint Presentation</vt:lpstr>
      <vt:lpstr>PowerPoint Presentation</vt:lpstr>
      <vt:lpstr>PowerPoint Presentation</vt:lpstr>
      <vt:lpstr>6. Insights &amp; Recommendations</vt:lpstr>
      <vt:lpstr>Project analysis slide 5</vt:lpstr>
      <vt:lpstr>Project analysis slide 5</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فيرجينا ممدوح توفيق منصور عوض</dc:creator>
  <cp:lastModifiedBy>فيرجينا ممدوح توفيق منصور عوض</cp:lastModifiedBy>
  <cp:revision>14</cp:revision>
  <dcterms:created xsi:type="dcterms:W3CDTF">2024-10-17T13:50:28Z</dcterms:created>
  <dcterms:modified xsi:type="dcterms:W3CDTF">2024-10-19T11:51:08Z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